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362" r:id="rId2"/>
    <p:sldId id="300" r:id="rId3"/>
    <p:sldId id="310" r:id="rId4"/>
    <p:sldId id="370" r:id="rId5"/>
    <p:sldId id="260" r:id="rId6"/>
    <p:sldId id="295" r:id="rId7"/>
    <p:sldId id="311" r:id="rId8"/>
    <p:sldId id="312" r:id="rId9"/>
    <p:sldId id="262" r:id="rId10"/>
    <p:sldId id="267" r:id="rId11"/>
    <p:sldId id="314" r:id="rId12"/>
    <p:sldId id="265" r:id="rId13"/>
    <p:sldId id="315" r:id="rId14"/>
    <p:sldId id="296" r:id="rId15"/>
    <p:sldId id="297" r:id="rId16"/>
    <p:sldId id="281" r:id="rId17"/>
    <p:sldId id="349" r:id="rId18"/>
    <p:sldId id="350" r:id="rId19"/>
    <p:sldId id="353" r:id="rId20"/>
    <p:sldId id="354" r:id="rId21"/>
    <p:sldId id="339" r:id="rId22"/>
    <p:sldId id="335" r:id="rId23"/>
    <p:sldId id="337" r:id="rId24"/>
    <p:sldId id="369" r:id="rId25"/>
    <p:sldId id="338" r:id="rId26"/>
    <p:sldId id="365" r:id="rId27"/>
    <p:sldId id="367" r:id="rId28"/>
    <p:sldId id="342" r:id="rId29"/>
    <p:sldId id="344" r:id="rId30"/>
    <p:sldId id="360" r:id="rId31"/>
    <p:sldId id="345" r:id="rId32"/>
    <p:sldId id="357" r:id="rId33"/>
    <p:sldId id="347" r:id="rId34"/>
    <p:sldId id="356" r:id="rId35"/>
    <p:sldId id="361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EB7A25"/>
    <a:srgbClr val="E6701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405" autoAdjust="0"/>
    <p:restoredTop sz="98164" autoAdjust="0"/>
  </p:normalViewPr>
  <p:slideViewPr>
    <p:cSldViewPr snapToGrid="0">
      <p:cViewPr>
        <p:scale>
          <a:sx n="80" d="100"/>
          <a:sy n="80" d="100"/>
        </p:scale>
        <p:origin x="-19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3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5D1E2A-76FD-484D-B04C-D946BECF0322}" type="doc">
      <dgm:prSet loTypeId="urn:microsoft.com/office/officeart/2005/8/layout/venn3" loCatId="relationship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SG"/>
        </a:p>
      </dgm:t>
    </dgm:pt>
    <dgm:pt modelId="{C550E2D2-2E41-4B36-B4E7-6ABBA114D12B}">
      <dgm:prSet phldrT="[Text]" custT="1"/>
      <dgm:spPr/>
      <dgm:t>
        <a:bodyPr/>
        <a:lstStyle/>
        <a:p>
          <a:r>
            <a:rPr lang="en-US" sz="1600" b="1" dirty="0" smtClean="0">
              <a:solidFill>
                <a:schemeClr val="bg2">
                  <a:lumMod val="25000"/>
                </a:schemeClr>
              </a:solidFill>
              <a:latin typeface="CorpoS"/>
            </a:rPr>
            <a:t>EUROPE</a:t>
          </a:r>
          <a:endParaRPr lang="en-SG" sz="1600" b="1" dirty="0">
            <a:solidFill>
              <a:schemeClr val="bg2">
                <a:lumMod val="25000"/>
              </a:schemeClr>
            </a:solidFill>
            <a:latin typeface="CorpoS"/>
          </a:endParaRPr>
        </a:p>
      </dgm:t>
    </dgm:pt>
    <dgm:pt modelId="{28D1779F-8C7C-42FA-AA13-0B028BFEFE57}" type="parTrans" cxnId="{EB8E5A41-F851-4619-A41C-674FC75C3F4F}">
      <dgm:prSet/>
      <dgm:spPr/>
      <dgm:t>
        <a:bodyPr/>
        <a:lstStyle/>
        <a:p>
          <a:endParaRPr lang="en-SG" sz="1400">
            <a:solidFill>
              <a:schemeClr val="bg2">
                <a:lumMod val="25000"/>
              </a:schemeClr>
            </a:solidFill>
            <a:latin typeface="CorpoS"/>
          </a:endParaRPr>
        </a:p>
      </dgm:t>
    </dgm:pt>
    <dgm:pt modelId="{87C9044C-1A10-42E6-93E4-4D8D3F77CAE9}" type="sibTrans" cxnId="{EB8E5A41-F851-4619-A41C-674FC75C3F4F}">
      <dgm:prSet/>
      <dgm:spPr/>
      <dgm:t>
        <a:bodyPr/>
        <a:lstStyle/>
        <a:p>
          <a:endParaRPr lang="en-SG" sz="1400">
            <a:solidFill>
              <a:schemeClr val="bg2">
                <a:lumMod val="25000"/>
              </a:schemeClr>
            </a:solidFill>
            <a:latin typeface="CorpoS"/>
          </a:endParaRPr>
        </a:p>
      </dgm:t>
    </dgm:pt>
    <dgm:pt modelId="{E01BB839-C272-4C0F-B4C7-C7751A263958}">
      <dgm:prSet phldrT="[Text]" custT="1"/>
      <dgm:spPr/>
      <dgm:t>
        <a:bodyPr/>
        <a:lstStyle/>
        <a:p>
          <a:r>
            <a:rPr lang="en-US" sz="1600" b="1" dirty="0" smtClean="0">
              <a:solidFill>
                <a:schemeClr val="bg2">
                  <a:lumMod val="25000"/>
                </a:schemeClr>
              </a:solidFill>
              <a:latin typeface="CorpoS"/>
            </a:rPr>
            <a:t>AMERICAS</a:t>
          </a:r>
          <a:endParaRPr lang="en-SG" sz="1050" b="1" dirty="0">
            <a:solidFill>
              <a:schemeClr val="bg2">
                <a:lumMod val="25000"/>
              </a:schemeClr>
            </a:solidFill>
            <a:latin typeface="CorpoS"/>
          </a:endParaRPr>
        </a:p>
      </dgm:t>
    </dgm:pt>
    <dgm:pt modelId="{101B8829-9C29-424D-A0D2-7CAE39042C2C}" type="parTrans" cxnId="{233A8CC8-28BF-4168-819A-116DE3A2EFF7}">
      <dgm:prSet/>
      <dgm:spPr/>
      <dgm:t>
        <a:bodyPr/>
        <a:lstStyle/>
        <a:p>
          <a:endParaRPr lang="en-SG" sz="1400">
            <a:solidFill>
              <a:schemeClr val="bg2">
                <a:lumMod val="25000"/>
              </a:schemeClr>
            </a:solidFill>
            <a:latin typeface="CorpoS"/>
          </a:endParaRPr>
        </a:p>
      </dgm:t>
    </dgm:pt>
    <dgm:pt modelId="{9DCEC50F-34CA-4CE6-9648-91598ACBE0DB}" type="sibTrans" cxnId="{233A8CC8-28BF-4168-819A-116DE3A2EFF7}">
      <dgm:prSet/>
      <dgm:spPr/>
      <dgm:t>
        <a:bodyPr/>
        <a:lstStyle/>
        <a:p>
          <a:endParaRPr lang="en-SG" sz="1400">
            <a:solidFill>
              <a:schemeClr val="bg2">
                <a:lumMod val="25000"/>
              </a:schemeClr>
            </a:solidFill>
            <a:latin typeface="CorpoS"/>
          </a:endParaRPr>
        </a:p>
      </dgm:t>
    </dgm:pt>
    <dgm:pt modelId="{6214D045-B594-47EE-B457-C2FB9A76DB9E}">
      <dgm:prSet phldrT="[Text]" custT="1"/>
      <dgm:spPr/>
      <dgm:t>
        <a:bodyPr/>
        <a:lstStyle/>
        <a:p>
          <a:r>
            <a:rPr lang="en-US" sz="1600" b="1" dirty="0" smtClean="0">
              <a:solidFill>
                <a:schemeClr val="bg2">
                  <a:lumMod val="25000"/>
                </a:schemeClr>
              </a:solidFill>
              <a:latin typeface="CorpoS"/>
            </a:rPr>
            <a:t>AFRICA</a:t>
          </a:r>
        </a:p>
      </dgm:t>
    </dgm:pt>
    <dgm:pt modelId="{D5527B79-77AE-4A41-B0C0-D52902A494E6}" type="parTrans" cxnId="{75F328A6-3368-46D2-90F7-E94239573D3D}">
      <dgm:prSet/>
      <dgm:spPr/>
      <dgm:t>
        <a:bodyPr/>
        <a:lstStyle/>
        <a:p>
          <a:endParaRPr lang="en-SG" sz="1400">
            <a:solidFill>
              <a:schemeClr val="bg2">
                <a:lumMod val="25000"/>
              </a:schemeClr>
            </a:solidFill>
            <a:latin typeface="CorpoS"/>
          </a:endParaRPr>
        </a:p>
      </dgm:t>
    </dgm:pt>
    <dgm:pt modelId="{32483C3C-929B-4D07-804B-68506EC95AFB}" type="sibTrans" cxnId="{75F328A6-3368-46D2-90F7-E94239573D3D}">
      <dgm:prSet/>
      <dgm:spPr/>
      <dgm:t>
        <a:bodyPr/>
        <a:lstStyle/>
        <a:p>
          <a:endParaRPr lang="en-SG" sz="1400">
            <a:solidFill>
              <a:schemeClr val="bg2">
                <a:lumMod val="25000"/>
              </a:schemeClr>
            </a:solidFill>
            <a:latin typeface="CorpoS"/>
          </a:endParaRPr>
        </a:p>
      </dgm:t>
    </dgm:pt>
    <dgm:pt modelId="{1199965B-ECA0-49B5-B219-EC6D3D1A1351}">
      <dgm:prSet phldrT="[Text]" custT="1"/>
      <dgm:spPr/>
      <dgm:t>
        <a:bodyPr/>
        <a:lstStyle/>
        <a:p>
          <a:r>
            <a:rPr lang="en-US" sz="1600" b="1" dirty="0" smtClean="0">
              <a:solidFill>
                <a:schemeClr val="bg2">
                  <a:lumMod val="25000"/>
                </a:schemeClr>
              </a:solidFill>
              <a:latin typeface="CorpoS"/>
            </a:rPr>
            <a:t>ASIA PACIFIC</a:t>
          </a:r>
          <a:endParaRPr lang="en-SG" sz="1600" b="1" dirty="0">
            <a:solidFill>
              <a:schemeClr val="bg2">
                <a:lumMod val="25000"/>
              </a:schemeClr>
            </a:solidFill>
            <a:latin typeface="CorpoS"/>
          </a:endParaRPr>
        </a:p>
      </dgm:t>
    </dgm:pt>
    <dgm:pt modelId="{8DCB5296-7BF9-488F-9E2B-1F5F8DED0E26}" type="parTrans" cxnId="{333EBA11-65CB-4D4E-BD8D-26FCE266F78C}">
      <dgm:prSet/>
      <dgm:spPr/>
      <dgm:t>
        <a:bodyPr/>
        <a:lstStyle/>
        <a:p>
          <a:endParaRPr lang="en-SG" sz="1400">
            <a:solidFill>
              <a:schemeClr val="bg2">
                <a:lumMod val="25000"/>
              </a:schemeClr>
            </a:solidFill>
            <a:latin typeface="CorpoS"/>
          </a:endParaRPr>
        </a:p>
      </dgm:t>
    </dgm:pt>
    <dgm:pt modelId="{26A4049D-E1FF-4039-AC0B-7EF84C0DCB2A}" type="sibTrans" cxnId="{333EBA11-65CB-4D4E-BD8D-26FCE266F78C}">
      <dgm:prSet/>
      <dgm:spPr/>
      <dgm:t>
        <a:bodyPr/>
        <a:lstStyle/>
        <a:p>
          <a:endParaRPr lang="en-SG" sz="1400">
            <a:solidFill>
              <a:schemeClr val="bg2">
                <a:lumMod val="25000"/>
              </a:schemeClr>
            </a:solidFill>
            <a:latin typeface="CorpoS"/>
          </a:endParaRPr>
        </a:p>
      </dgm:t>
    </dgm:pt>
    <dgm:pt modelId="{0614D1E0-EED6-4A54-8281-02BF02BB308F}" type="pres">
      <dgm:prSet presAssocID="{795D1E2A-76FD-484D-B04C-D946BECF032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961D17B3-6606-401B-A741-A82678D7A87B}" type="pres">
      <dgm:prSet presAssocID="{C550E2D2-2E41-4B36-B4E7-6ABBA114D12B}" presName="Name5" presStyleLbl="venn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E1882F9-D26D-4CD3-85BF-4819045EFCEA}" type="pres">
      <dgm:prSet presAssocID="{87C9044C-1A10-42E6-93E4-4D8D3F77CAE9}" presName="space" presStyleCnt="0"/>
      <dgm:spPr/>
    </dgm:pt>
    <dgm:pt modelId="{D50FC90D-6237-4797-9881-02CA89B7233A}" type="pres">
      <dgm:prSet presAssocID="{E01BB839-C272-4C0F-B4C7-C7751A263958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15B024B-867A-4EDA-9C9A-7595B174DCC5}" type="pres">
      <dgm:prSet presAssocID="{9DCEC50F-34CA-4CE6-9648-91598ACBE0DB}" presName="space" presStyleCnt="0"/>
      <dgm:spPr/>
    </dgm:pt>
    <dgm:pt modelId="{DAD7B76A-60BE-4878-A817-58DF6DBB5154}" type="pres">
      <dgm:prSet presAssocID="{6214D045-B594-47EE-B457-C2FB9A76DB9E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72C7D39-2B14-442F-9198-F7A842868386}" type="pres">
      <dgm:prSet presAssocID="{32483C3C-929B-4D07-804B-68506EC95AFB}" presName="space" presStyleCnt="0"/>
      <dgm:spPr/>
    </dgm:pt>
    <dgm:pt modelId="{30E1BB08-89E7-4370-9DAD-9D4A520E4FEF}" type="pres">
      <dgm:prSet presAssocID="{1199965B-ECA0-49B5-B219-EC6D3D1A1351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EB8E5A41-F851-4619-A41C-674FC75C3F4F}" srcId="{795D1E2A-76FD-484D-B04C-D946BECF0322}" destId="{C550E2D2-2E41-4B36-B4E7-6ABBA114D12B}" srcOrd="0" destOrd="0" parTransId="{28D1779F-8C7C-42FA-AA13-0B028BFEFE57}" sibTransId="{87C9044C-1A10-42E6-93E4-4D8D3F77CAE9}"/>
    <dgm:cxn modelId="{333EBA11-65CB-4D4E-BD8D-26FCE266F78C}" srcId="{795D1E2A-76FD-484D-B04C-D946BECF0322}" destId="{1199965B-ECA0-49B5-B219-EC6D3D1A1351}" srcOrd="3" destOrd="0" parTransId="{8DCB5296-7BF9-488F-9E2B-1F5F8DED0E26}" sibTransId="{26A4049D-E1FF-4039-AC0B-7EF84C0DCB2A}"/>
    <dgm:cxn modelId="{685D8F4D-869F-4A57-A731-3CDB1B65ED47}" type="presOf" srcId="{C550E2D2-2E41-4B36-B4E7-6ABBA114D12B}" destId="{961D17B3-6606-401B-A741-A82678D7A87B}" srcOrd="0" destOrd="0" presId="urn:microsoft.com/office/officeart/2005/8/layout/venn3"/>
    <dgm:cxn modelId="{6E05C3B7-E6D2-437C-B9F6-B3B2731D61BB}" type="presOf" srcId="{6214D045-B594-47EE-B457-C2FB9A76DB9E}" destId="{DAD7B76A-60BE-4878-A817-58DF6DBB5154}" srcOrd="0" destOrd="0" presId="urn:microsoft.com/office/officeart/2005/8/layout/venn3"/>
    <dgm:cxn modelId="{233A8CC8-28BF-4168-819A-116DE3A2EFF7}" srcId="{795D1E2A-76FD-484D-B04C-D946BECF0322}" destId="{E01BB839-C272-4C0F-B4C7-C7751A263958}" srcOrd="1" destOrd="0" parTransId="{101B8829-9C29-424D-A0D2-7CAE39042C2C}" sibTransId="{9DCEC50F-34CA-4CE6-9648-91598ACBE0DB}"/>
    <dgm:cxn modelId="{2350E1FD-8A56-4F22-AE0E-EF1993446C64}" type="presOf" srcId="{1199965B-ECA0-49B5-B219-EC6D3D1A1351}" destId="{30E1BB08-89E7-4370-9DAD-9D4A520E4FEF}" srcOrd="0" destOrd="0" presId="urn:microsoft.com/office/officeart/2005/8/layout/venn3"/>
    <dgm:cxn modelId="{1CBD4687-176E-48C4-9E19-F61308587CD6}" type="presOf" srcId="{E01BB839-C272-4C0F-B4C7-C7751A263958}" destId="{D50FC90D-6237-4797-9881-02CA89B7233A}" srcOrd="0" destOrd="0" presId="urn:microsoft.com/office/officeart/2005/8/layout/venn3"/>
    <dgm:cxn modelId="{75F328A6-3368-46D2-90F7-E94239573D3D}" srcId="{795D1E2A-76FD-484D-B04C-D946BECF0322}" destId="{6214D045-B594-47EE-B457-C2FB9A76DB9E}" srcOrd="2" destOrd="0" parTransId="{D5527B79-77AE-4A41-B0C0-D52902A494E6}" sibTransId="{32483C3C-929B-4D07-804B-68506EC95AFB}"/>
    <dgm:cxn modelId="{1A224713-B331-437A-AC2F-AA7A6A7FD9D1}" type="presOf" srcId="{795D1E2A-76FD-484D-B04C-D946BECF0322}" destId="{0614D1E0-EED6-4A54-8281-02BF02BB308F}" srcOrd="0" destOrd="0" presId="urn:microsoft.com/office/officeart/2005/8/layout/venn3"/>
    <dgm:cxn modelId="{409DB141-E033-4B97-AD19-BCB177AA1A08}" type="presParOf" srcId="{0614D1E0-EED6-4A54-8281-02BF02BB308F}" destId="{961D17B3-6606-401B-A741-A82678D7A87B}" srcOrd="0" destOrd="0" presId="urn:microsoft.com/office/officeart/2005/8/layout/venn3"/>
    <dgm:cxn modelId="{D388F8DB-C2CC-4DCD-AF36-20725C6B589C}" type="presParOf" srcId="{0614D1E0-EED6-4A54-8281-02BF02BB308F}" destId="{5E1882F9-D26D-4CD3-85BF-4819045EFCEA}" srcOrd="1" destOrd="0" presId="urn:microsoft.com/office/officeart/2005/8/layout/venn3"/>
    <dgm:cxn modelId="{09E49F83-DD84-4CCE-9A40-DC142DB7BCA7}" type="presParOf" srcId="{0614D1E0-EED6-4A54-8281-02BF02BB308F}" destId="{D50FC90D-6237-4797-9881-02CA89B7233A}" srcOrd="2" destOrd="0" presId="urn:microsoft.com/office/officeart/2005/8/layout/venn3"/>
    <dgm:cxn modelId="{0A0074AA-F339-4B31-AA67-7316738639ED}" type="presParOf" srcId="{0614D1E0-EED6-4A54-8281-02BF02BB308F}" destId="{F15B024B-867A-4EDA-9C9A-7595B174DCC5}" srcOrd="3" destOrd="0" presId="urn:microsoft.com/office/officeart/2005/8/layout/venn3"/>
    <dgm:cxn modelId="{39C0F9DC-A56E-437A-A033-C5B1496F93E5}" type="presParOf" srcId="{0614D1E0-EED6-4A54-8281-02BF02BB308F}" destId="{DAD7B76A-60BE-4878-A817-58DF6DBB5154}" srcOrd="4" destOrd="0" presId="urn:microsoft.com/office/officeart/2005/8/layout/venn3"/>
    <dgm:cxn modelId="{E3A2D2E3-2874-4235-899A-90A7CC59E0CA}" type="presParOf" srcId="{0614D1E0-EED6-4A54-8281-02BF02BB308F}" destId="{A72C7D39-2B14-442F-9198-F7A842868386}" srcOrd="5" destOrd="0" presId="urn:microsoft.com/office/officeart/2005/8/layout/venn3"/>
    <dgm:cxn modelId="{134EB15F-97D1-40F8-A094-31AF7D811E9B}" type="presParOf" srcId="{0614D1E0-EED6-4A54-8281-02BF02BB308F}" destId="{30E1BB08-89E7-4370-9DAD-9D4A520E4FEF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3DDE84-1176-42E1-96E5-3C8499CBF598}" type="doc">
      <dgm:prSet loTypeId="urn:microsoft.com/office/officeart/2005/8/layout/radial6" loCatId="relationship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SG"/>
        </a:p>
      </dgm:t>
    </dgm:pt>
    <dgm:pt modelId="{B1C12782-4D31-4A03-949E-06CE0A6A6284}">
      <dgm:prSet phldrT="[Text]" custT="1"/>
      <dgm:spPr/>
      <dgm:t>
        <a:bodyPr/>
        <a:lstStyle/>
        <a:p>
          <a:r>
            <a:rPr lang="en-US" sz="1400" b="1" dirty="0" smtClean="0">
              <a:latin typeface="CorpoS"/>
            </a:rPr>
            <a:t>CUSTOMERS</a:t>
          </a:r>
        </a:p>
        <a:p>
          <a:r>
            <a:rPr lang="en-US" sz="1400" b="1" dirty="0" smtClean="0">
              <a:latin typeface="CorpoS"/>
            </a:rPr>
            <a:t>&amp;</a:t>
          </a:r>
        </a:p>
        <a:p>
          <a:r>
            <a:rPr lang="en-US" sz="1400" b="1" dirty="0" smtClean="0">
              <a:latin typeface="CorpoS"/>
            </a:rPr>
            <a:t>PARTNERS</a:t>
          </a:r>
          <a:endParaRPr lang="en-SG" sz="1400" b="1" dirty="0">
            <a:latin typeface="CorpoS"/>
          </a:endParaRPr>
        </a:p>
      </dgm:t>
    </dgm:pt>
    <dgm:pt modelId="{1632286C-46A2-4156-A303-800C0FD57561}" type="parTrans" cxnId="{1BA3772D-E1F1-49A8-A00E-1961B8D48625}">
      <dgm:prSet/>
      <dgm:spPr/>
      <dgm:t>
        <a:bodyPr/>
        <a:lstStyle/>
        <a:p>
          <a:endParaRPr lang="en-SG" sz="1600">
            <a:solidFill>
              <a:schemeClr val="tx1"/>
            </a:solidFill>
            <a:latin typeface="CorpoS"/>
          </a:endParaRPr>
        </a:p>
      </dgm:t>
    </dgm:pt>
    <dgm:pt modelId="{6948870B-3A4E-42AE-BCEC-42C047DEA709}" type="sibTrans" cxnId="{1BA3772D-E1F1-49A8-A00E-1961B8D48625}">
      <dgm:prSet/>
      <dgm:spPr/>
      <dgm:t>
        <a:bodyPr/>
        <a:lstStyle/>
        <a:p>
          <a:endParaRPr lang="en-SG" sz="1600">
            <a:solidFill>
              <a:schemeClr val="tx1"/>
            </a:solidFill>
            <a:latin typeface="CorpoS"/>
          </a:endParaRPr>
        </a:p>
      </dgm:t>
    </dgm:pt>
    <dgm:pt modelId="{0A22EB0A-B50F-4CB1-8113-C9D88B884ABF}">
      <dgm:prSet phldrT="[Text]" custT="1"/>
      <dgm:spPr/>
      <dgm:t>
        <a:bodyPr/>
        <a:lstStyle/>
        <a:p>
          <a:r>
            <a:rPr lang="en-US" sz="1600" b="1" dirty="0" smtClean="0">
              <a:latin typeface="CorpoS"/>
            </a:rPr>
            <a:t>LAPP HOLDING ASIA</a:t>
          </a:r>
          <a:endParaRPr lang="en-SG" sz="1600" b="1" dirty="0">
            <a:latin typeface="CorpoS"/>
          </a:endParaRPr>
        </a:p>
      </dgm:t>
    </dgm:pt>
    <dgm:pt modelId="{B5A357C9-F14F-4DA7-8325-9D68B42CEA89}" type="parTrans" cxnId="{2DB05D84-5DCA-482A-BE79-3442681AB905}">
      <dgm:prSet/>
      <dgm:spPr/>
      <dgm:t>
        <a:bodyPr/>
        <a:lstStyle/>
        <a:p>
          <a:endParaRPr lang="en-SG" sz="1600">
            <a:solidFill>
              <a:schemeClr val="tx1"/>
            </a:solidFill>
            <a:latin typeface="CorpoS"/>
          </a:endParaRPr>
        </a:p>
      </dgm:t>
    </dgm:pt>
    <dgm:pt modelId="{3A2222F7-A39B-4B60-AD8C-C73DDB37D731}" type="sibTrans" cxnId="{2DB05D84-5DCA-482A-BE79-3442681AB905}">
      <dgm:prSet/>
      <dgm:spPr/>
      <dgm:t>
        <a:bodyPr/>
        <a:lstStyle/>
        <a:p>
          <a:endParaRPr lang="en-SG" sz="1600" dirty="0">
            <a:solidFill>
              <a:schemeClr val="tx1"/>
            </a:solidFill>
            <a:latin typeface="CorpoS"/>
          </a:endParaRPr>
        </a:p>
      </dgm:t>
    </dgm:pt>
    <dgm:pt modelId="{BC1A5FF0-8B05-4047-A601-79B407DFDBDD}">
      <dgm:prSet phldrT="[Text]" custT="1"/>
      <dgm:spPr/>
      <dgm:t>
        <a:bodyPr/>
        <a:lstStyle/>
        <a:p>
          <a:r>
            <a:rPr lang="en-US" sz="1600" b="1" dirty="0" smtClean="0">
              <a:latin typeface="CorpoS"/>
            </a:rPr>
            <a:t>LAPP INDIA</a:t>
          </a:r>
          <a:endParaRPr lang="en-SG" sz="1600" b="1" dirty="0">
            <a:latin typeface="CorpoS"/>
          </a:endParaRPr>
        </a:p>
      </dgm:t>
    </dgm:pt>
    <dgm:pt modelId="{310E8E90-BAD8-440E-ADEB-2B2B342FF15E}" type="parTrans" cxnId="{980E3E4B-145B-40F0-A057-A15D99B8EEB4}">
      <dgm:prSet/>
      <dgm:spPr/>
      <dgm:t>
        <a:bodyPr/>
        <a:lstStyle/>
        <a:p>
          <a:endParaRPr lang="en-SG" sz="1600">
            <a:solidFill>
              <a:schemeClr val="tx1"/>
            </a:solidFill>
            <a:latin typeface="CorpoS"/>
          </a:endParaRPr>
        </a:p>
      </dgm:t>
    </dgm:pt>
    <dgm:pt modelId="{1C2B683E-3F08-4420-9EF7-C3618FB65B76}" type="sibTrans" cxnId="{980E3E4B-145B-40F0-A057-A15D99B8EEB4}">
      <dgm:prSet/>
      <dgm:spPr/>
      <dgm:t>
        <a:bodyPr/>
        <a:lstStyle/>
        <a:p>
          <a:endParaRPr lang="en-SG" sz="1600" dirty="0">
            <a:solidFill>
              <a:schemeClr val="tx1"/>
            </a:solidFill>
            <a:latin typeface="CorpoS"/>
          </a:endParaRPr>
        </a:p>
      </dgm:t>
    </dgm:pt>
    <dgm:pt modelId="{312F051F-645B-4E3F-B42E-104B4B76FD6E}">
      <dgm:prSet phldrT="[Text]" custT="1"/>
      <dgm:spPr/>
      <dgm:t>
        <a:bodyPr/>
        <a:lstStyle/>
        <a:p>
          <a:r>
            <a:rPr lang="en-US" sz="1600" b="1" dirty="0" smtClean="0">
              <a:latin typeface="CorpoS"/>
            </a:rPr>
            <a:t>LLOG </a:t>
          </a:r>
          <a:endParaRPr lang="en-SG" sz="1400" b="1" dirty="0">
            <a:latin typeface="CorpoS"/>
          </a:endParaRPr>
        </a:p>
      </dgm:t>
    </dgm:pt>
    <dgm:pt modelId="{96A34DFC-3C76-4587-9194-7B6EF1B1487C}" type="parTrans" cxnId="{64EA167D-DBC6-4103-8096-218D17F8B01A}">
      <dgm:prSet/>
      <dgm:spPr/>
      <dgm:t>
        <a:bodyPr/>
        <a:lstStyle/>
        <a:p>
          <a:endParaRPr lang="en-SG" sz="1600">
            <a:solidFill>
              <a:schemeClr val="tx1"/>
            </a:solidFill>
            <a:latin typeface="CorpoS"/>
          </a:endParaRPr>
        </a:p>
      </dgm:t>
    </dgm:pt>
    <dgm:pt modelId="{59AB7C34-E4DB-4815-81C8-2D0D2D3CB0E4}" type="sibTrans" cxnId="{64EA167D-DBC6-4103-8096-218D17F8B01A}">
      <dgm:prSet/>
      <dgm:spPr/>
      <dgm:t>
        <a:bodyPr/>
        <a:lstStyle/>
        <a:p>
          <a:endParaRPr lang="en-SG" sz="1600" dirty="0">
            <a:solidFill>
              <a:schemeClr val="tx1"/>
            </a:solidFill>
            <a:latin typeface="CorpoS"/>
          </a:endParaRPr>
        </a:p>
      </dgm:t>
    </dgm:pt>
    <dgm:pt modelId="{EBD3D1FA-6ED0-404E-91F6-18E55AF94A40}">
      <dgm:prSet phldrT="[Text]" custT="1"/>
      <dgm:spPr/>
      <dgm:t>
        <a:bodyPr/>
        <a:lstStyle/>
        <a:p>
          <a:r>
            <a:rPr lang="en-US" sz="1600" b="1" dirty="0" smtClean="0">
              <a:latin typeface="CorpoS"/>
            </a:rPr>
            <a:t>JJ LAPP</a:t>
          </a:r>
          <a:endParaRPr lang="en-SG" sz="1600" b="1" dirty="0">
            <a:latin typeface="CorpoS"/>
          </a:endParaRPr>
        </a:p>
      </dgm:t>
    </dgm:pt>
    <dgm:pt modelId="{E8E38AAA-3AA2-45CC-A1F4-433F70D1A9D6}" type="parTrans" cxnId="{1151CEDE-EB75-4577-AEB1-D8AEE1B56A3D}">
      <dgm:prSet/>
      <dgm:spPr/>
      <dgm:t>
        <a:bodyPr/>
        <a:lstStyle/>
        <a:p>
          <a:endParaRPr lang="en-SG" sz="1600">
            <a:solidFill>
              <a:schemeClr val="tx1"/>
            </a:solidFill>
            <a:latin typeface="CorpoS"/>
          </a:endParaRPr>
        </a:p>
      </dgm:t>
    </dgm:pt>
    <dgm:pt modelId="{525BE173-8EA9-441A-B343-B9DE26DF3401}" type="sibTrans" cxnId="{1151CEDE-EB75-4577-AEB1-D8AEE1B56A3D}">
      <dgm:prSet/>
      <dgm:spPr/>
      <dgm:t>
        <a:bodyPr/>
        <a:lstStyle/>
        <a:p>
          <a:endParaRPr lang="en-SG" sz="1600" dirty="0">
            <a:solidFill>
              <a:schemeClr val="tx1"/>
            </a:solidFill>
            <a:latin typeface="CorpoS"/>
          </a:endParaRPr>
        </a:p>
      </dgm:t>
    </dgm:pt>
    <dgm:pt modelId="{1DE8C1B3-4407-457A-974A-6DB3EF68B966}">
      <dgm:prSet custT="1"/>
      <dgm:spPr/>
      <dgm:t>
        <a:bodyPr/>
        <a:lstStyle/>
        <a:p>
          <a:r>
            <a:rPr lang="en-US" sz="1600" b="1" dirty="0" smtClean="0">
              <a:latin typeface="CorpoS"/>
            </a:rPr>
            <a:t>LAPP KOREA</a:t>
          </a:r>
          <a:endParaRPr lang="en-SG" sz="1600" b="1" dirty="0">
            <a:latin typeface="CorpoS"/>
          </a:endParaRPr>
        </a:p>
      </dgm:t>
    </dgm:pt>
    <dgm:pt modelId="{590479E0-FBF7-4EA4-9164-F4D8D750F4B9}" type="parTrans" cxnId="{94D656CD-6790-411A-9BCB-4D30FAB6FAEF}">
      <dgm:prSet/>
      <dgm:spPr/>
      <dgm:t>
        <a:bodyPr/>
        <a:lstStyle/>
        <a:p>
          <a:endParaRPr lang="en-SG">
            <a:solidFill>
              <a:schemeClr val="tx1"/>
            </a:solidFill>
          </a:endParaRPr>
        </a:p>
      </dgm:t>
    </dgm:pt>
    <dgm:pt modelId="{E23C3546-7360-40EE-87F2-57BD16113988}" type="sibTrans" cxnId="{94D656CD-6790-411A-9BCB-4D30FAB6FAEF}">
      <dgm:prSet/>
      <dgm:spPr/>
      <dgm:t>
        <a:bodyPr/>
        <a:lstStyle/>
        <a:p>
          <a:endParaRPr lang="en-SG" dirty="0">
            <a:solidFill>
              <a:schemeClr val="tx1"/>
            </a:solidFill>
          </a:endParaRPr>
        </a:p>
      </dgm:t>
    </dgm:pt>
    <dgm:pt modelId="{1FAA0FC0-7E5B-45F4-8A0F-9B77DA03873E}">
      <dgm:prSet custT="1"/>
      <dgm:spPr/>
      <dgm:t>
        <a:bodyPr/>
        <a:lstStyle/>
        <a:p>
          <a:r>
            <a:rPr lang="en-US" sz="1600" b="1" dirty="0" smtClean="0">
              <a:latin typeface="CorpoS"/>
            </a:rPr>
            <a:t>LAPP CHINA</a:t>
          </a:r>
          <a:endParaRPr lang="en-SG" sz="1600" b="1" dirty="0">
            <a:latin typeface="CorpoS"/>
          </a:endParaRPr>
        </a:p>
      </dgm:t>
    </dgm:pt>
    <dgm:pt modelId="{62A17492-9D8A-447F-AB4A-5BBC9472E489}" type="parTrans" cxnId="{3F816C91-88F3-413C-A1E4-BD08D8BF548E}">
      <dgm:prSet/>
      <dgm:spPr/>
      <dgm:t>
        <a:bodyPr/>
        <a:lstStyle/>
        <a:p>
          <a:endParaRPr lang="en-SG">
            <a:solidFill>
              <a:schemeClr val="tx1"/>
            </a:solidFill>
          </a:endParaRPr>
        </a:p>
      </dgm:t>
    </dgm:pt>
    <dgm:pt modelId="{1834DEF0-5B0C-4744-B629-49A31E172C46}" type="sibTrans" cxnId="{3F816C91-88F3-413C-A1E4-BD08D8BF548E}">
      <dgm:prSet/>
      <dgm:spPr/>
      <dgm:t>
        <a:bodyPr/>
        <a:lstStyle/>
        <a:p>
          <a:endParaRPr lang="en-SG" dirty="0">
            <a:solidFill>
              <a:schemeClr val="tx1"/>
            </a:solidFill>
          </a:endParaRPr>
        </a:p>
      </dgm:t>
    </dgm:pt>
    <dgm:pt modelId="{1EEF2841-9213-42FF-9981-276150D3D118}" type="pres">
      <dgm:prSet presAssocID="{C73DDE84-1176-42E1-96E5-3C8499CBF59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D06470F1-D6CD-4EF2-9E45-113B588F1A49}" type="pres">
      <dgm:prSet presAssocID="{B1C12782-4D31-4A03-949E-06CE0A6A6284}" presName="centerShape" presStyleLbl="node0" presStyleIdx="0" presStyleCnt="1"/>
      <dgm:spPr/>
      <dgm:t>
        <a:bodyPr/>
        <a:lstStyle/>
        <a:p>
          <a:endParaRPr lang="en-SG"/>
        </a:p>
      </dgm:t>
    </dgm:pt>
    <dgm:pt modelId="{DB66CC78-5202-4D34-B679-F36067ADBC35}" type="pres">
      <dgm:prSet presAssocID="{0A22EB0A-B50F-4CB1-8113-C9D88B884ABF}" presName="node" presStyleLbl="node1" presStyleIdx="0" presStyleCnt="6" custScaleX="118951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44D622B-38C8-46B9-9E1D-176C5B00AF46}" type="pres">
      <dgm:prSet presAssocID="{0A22EB0A-B50F-4CB1-8113-C9D88B884ABF}" presName="dummy" presStyleCnt="0"/>
      <dgm:spPr/>
    </dgm:pt>
    <dgm:pt modelId="{AB5AF6D6-E3A8-4792-BF2D-064048D29D65}" type="pres">
      <dgm:prSet presAssocID="{3A2222F7-A39B-4B60-AD8C-C73DDB37D731}" presName="sibTrans" presStyleLbl="sibTrans2D1" presStyleIdx="0" presStyleCnt="6"/>
      <dgm:spPr/>
      <dgm:t>
        <a:bodyPr/>
        <a:lstStyle/>
        <a:p>
          <a:endParaRPr lang="en-IN"/>
        </a:p>
      </dgm:t>
    </dgm:pt>
    <dgm:pt modelId="{7598ECF5-96AB-4502-8C2C-AC0875E9C692}" type="pres">
      <dgm:prSet presAssocID="{BC1A5FF0-8B05-4047-A601-79B407DFDBDD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FCAB348-E41C-4F60-811F-53A9378B8370}" type="pres">
      <dgm:prSet presAssocID="{BC1A5FF0-8B05-4047-A601-79B407DFDBDD}" presName="dummy" presStyleCnt="0"/>
      <dgm:spPr/>
    </dgm:pt>
    <dgm:pt modelId="{8815ABCD-D2F2-4EA0-9B65-8246AF982D38}" type="pres">
      <dgm:prSet presAssocID="{1C2B683E-3F08-4420-9EF7-C3618FB65B76}" presName="sibTrans" presStyleLbl="sibTrans2D1" presStyleIdx="1" presStyleCnt="6" custLinFactNeighborY="-2484"/>
      <dgm:spPr/>
      <dgm:t>
        <a:bodyPr/>
        <a:lstStyle/>
        <a:p>
          <a:endParaRPr lang="en-IN"/>
        </a:p>
      </dgm:t>
    </dgm:pt>
    <dgm:pt modelId="{EA2C206A-796C-44D1-B035-786068658353}" type="pres">
      <dgm:prSet presAssocID="{312F051F-645B-4E3F-B42E-104B4B76FD6E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BF4C133-890B-4BBF-850C-667F6F30AA2B}" type="pres">
      <dgm:prSet presAssocID="{312F051F-645B-4E3F-B42E-104B4B76FD6E}" presName="dummy" presStyleCnt="0"/>
      <dgm:spPr/>
    </dgm:pt>
    <dgm:pt modelId="{E6B49C3F-DC3F-4D46-901B-2F58798FE2BA}" type="pres">
      <dgm:prSet presAssocID="{59AB7C34-E4DB-4815-81C8-2D0D2D3CB0E4}" presName="sibTrans" presStyleLbl="sibTrans2D1" presStyleIdx="2" presStyleCnt="6"/>
      <dgm:spPr/>
      <dgm:t>
        <a:bodyPr/>
        <a:lstStyle/>
        <a:p>
          <a:endParaRPr lang="en-IN"/>
        </a:p>
      </dgm:t>
    </dgm:pt>
    <dgm:pt modelId="{C9B569C4-751A-457E-AEF1-946931D5F598}" type="pres">
      <dgm:prSet presAssocID="{EBD3D1FA-6ED0-404E-91F6-18E55AF94A40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67C8A5EF-F8EB-4C36-B93E-1587833EF1AD}" type="pres">
      <dgm:prSet presAssocID="{EBD3D1FA-6ED0-404E-91F6-18E55AF94A40}" presName="dummy" presStyleCnt="0"/>
      <dgm:spPr/>
    </dgm:pt>
    <dgm:pt modelId="{2F2EB980-5323-4EA6-8927-9A24B912EC44}" type="pres">
      <dgm:prSet presAssocID="{525BE173-8EA9-441A-B343-B9DE26DF3401}" presName="sibTrans" presStyleLbl="sibTrans2D1" presStyleIdx="3" presStyleCnt="6"/>
      <dgm:spPr/>
      <dgm:t>
        <a:bodyPr/>
        <a:lstStyle/>
        <a:p>
          <a:endParaRPr lang="en-IN"/>
        </a:p>
      </dgm:t>
    </dgm:pt>
    <dgm:pt modelId="{A5421913-5F8C-4ECA-AFCD-CC7201A2D6E9}" type="pres">
      <dgm:prSet presAssocID="{1DE8C1B3-4407-457A-974A-6DB3EF68B966}" presName="node" presStyleLbl="node1" presStyleIdx="4" presStyleCnt="6" custRadScaleRad="97973" custRadScaleInc="1211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7FEAD5C-4533-4481-A6F7-8C6141D4562C}" type="pres">
      <dgm:prSet presAssocID="{1DE8C1B3-4407-457A-974A-6DB3EF68B966}" presName="dummy" presStyleCnt="0"/>
      <dgm:spPr/>
    </dgm:pt>
    <dgm:pt modelId="{94B329E1-F253-4C59-9723-94883408AB7A}" type="pres">
      <dgm:prSet presAssocID="{E23C3546-7360-40EE-87F2-57BD16113988}" presName="sibTrans" presStyleLbl="sibTrans2D1" presStyleIdx="4" presStyleCnt="6"/>
      <dgm:spPr/>
      <dgm:t>
        <a:bodyPr/>
        <a:lstStyle/>
        <a:p>
          <a:endParaRPr lang="en-IN"/>
        </a:p>
      </dgm:t>
    </dgm:pt>
    <dgm:pt modelId="{FE58FAD6-42DF-4023-B02C-ACC11AE08F76}" type="pres">
      <dgm:prSet presAssocID="{1FAA0FC0-7E5B-45F4-8A0F-9B77DA03873E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6D932AA-93CD-4F5D-AB0C-08E26C312B8B}" type="pres">
      <dgm:prSet presAssocID="{1FAA0FC0-7E5B-45F4-8A0F-9B77DA03873E}" presName="dummy" presStyleCnt="0"/>
      <dgm:spPr/>
    </dgm:pt>
    <dgm:pt modelId="{54C33956-B40F-4431-942E-0CDF0CBA0298}" type="pres">
      <dgm:prSet presAssocID="{1834DEF0-5B0C-4744-B629-49A31E172C46}" presName="sibTrans" presStyleLbl="sibTrans2D1" presStyleIdx="5" presStyleCnt="6"/>
      <dgm:spPr/>
      <dgm:t>
        <a:bodyPr/>
        <a:lstStyle/>
        <a:p>
          <a:endParaRPr lang="en-IN"/>
        </a:p>
      </dgm:t>
    </dgm:pt>
  </dgm:ptLst>
  <dgm:cxnLst>
    <dgm:cxn modelId="{FA42E0C7-B9AE-496C-A5D7-AC272D7BC8E3}" type="presOf" srcId="{E23C3546-7360-40EE-87F2-57BD16113988}" destId="{94B329E1-F253-4C59-9723-94883408AB7A}" srcOrd="0" destOrd="0" presId="urn:microsoft.com/office/officeart/2005/8/layout/radial6"/>
    <dgm:cxn modelId="{3F816C91-88F3-413C-A1E4-BD08D8BF548E}" srcId="{B1C12782-4D31-4A03-949E-06CE0A6A6284}" destId="{1FAA0FC0-7E5B-45F4-8A0F-9B77DA03873E}" srcOrd="5" destOrd="0" parTransId="{62A17492-9D8A-447F-AB4A-5BBC9472E489}" sibTransId="{1834DEF0-5B0C-4744-B629-49A31E172C46}"/>
    <dgm:cxn modelId="{FEA266A3-F852-434D-83DD-FD5E66B092F5}" type="presOf" srcId="{312F051F-645B-4E3F-B42E-104B4B76FD6E}" destId="{EA2C206A-796C-44D1-B035-786068658353}" srcOrd="0" destOrd="0" presId="urn:microsoft.com/office/officeart/2005/8/layout/radial6"/>
    <dgm:cxn modelId="{C6C81B3C-7DC0-4084-B235-575A60F74965}" type="presOf" srcId="{C73DDE84-1176-42E1-96E5-3C8499CBF598}" destId="{1EEF2841-9213-42FF-9981-276150D3D118}" srcOrd="0" destOrd="0" presId="urn:microsoft.com/office/officeart/2005/8/layout/radial6"/>
    <dgm:cxn modelId="{C4504B85-E260-4814-B593-CF05C537D0F3}" type="presOf" srcId="{EBD3D1FA-6ED0-404E-91F6-18E55AF94A40}" destId="{C9B569C4-751A-457E-AEF1-946931D5F598}" srcOrd="0" destOrd="0" presId="urn:microsoft.com/office/officeart/2005/8/layout/radial6"/>
    <dgm:cxn modelId="{64EA167D-DBC6-4103-8096-218D17F8B01A}" srcId="{B1C12782-4D31-4A03-949E-06CE0A6A6284}" destId="{312F051F-645B-4E3F-B42E-104B4B76FD6E}" srcOrd="2" destOrd="0" parTransId="{96A34DFC-3C76-4587-9194-7B6EF1B1487C}" sibTransId="{59AB7C34-E4DB-4815-81C8-2D0D2D3CB0E4}"/>
    <dgm:cxn modelId="{1BA3772D-E1F1-49A8-A00E-1961B8D48625}" srcId="{C73DDE84-1176-42E1-96E5-3C8499CBF598}" destId="{B1C12782-4D31-4A03-949E-06CE0A6A6284}" srcOrd="0" destOrd="0" parTransId="{1632286C-46A2-4156-A303-800C0FD57561}" sibTransId="{6948870B-3A4E-42AE-BCEC-42C047DEA709}"/>
    <dgm:cxn modelId="{FBC92791-5B80-4694-9277-CCA2E6D5A60D}" type="presOf" srcId="{1FAA0FC0-7E5B-45F4-8A0F-9B77DA03873E}" destId="{FE58FAD6-42DF-4023-B02C-ACC11AE08F76}" srcOrd="0" destOrd="0" presId="urn:microsoft.com/office/officeart/2005/8/layout/radial6"/>
    <dgm:cxn modelId="{FA5B1E65-123F-4045-8B5C-490565922C89}" type="presOf" srcId="{B1C12782-4D31-4A03-949E-06CE0A6A6284}" destId="{D06470F1-D6CD-4EF2-9E45-113B588F1A49}" srcOrd="0" destOrd="0" presId="urn:microsoft.com/office/officeart/2005/8/layout/radial6"/>
    <dgm:cxn modelId="{08E96EF9-BD57-4C12-B1BA-507642F3F27F}" type="presOf" srcId="{1834DEF0-5B0C-4744-B629-49A31E172C46}" destId="{54C33956-B40F-4431-942E-0CDF0CBA0298}" srcOrd="0" destOrd="0" presId="urn:microsoft.com/office/officeart/2005/8/layout/radial6"/>
    <dgm:cxn modelId="{980E3E4B-145B-40F0-A057-A15D99B8EEB4}" srcId="{B1C12782-4D31-4A03-949E-06CE0A6A6284}" destId="{BC1A5FF0-8B05-4047-A601-79B407DFDBDD}" srcOrd="1" destOrd="0" parTransId="{310E8E90-BAD8-440E-ADEB-2B2B342FF15E}" sibTransId="{1C2B683E-3F08-4420-9EF7-C3618FB65B76}"/>
    <dgm:cxn modelId="{25E180D0-E386-48B4-BFBD-61DF5B5A9346}" type="presOf" srcId="{1DE8C1B3-4407-457A-974A-6DB3EF68B966}" destId="{A5421913-5F8C-4ECA-AFCD-CC7201A2D6E9}" srcOrd="0" destOrd="0" presId="urn:microsoft.com/office/officeart/2005/8/layout/radial6"/>
    <dgm:cxn modelId="{F0571FFA-B0EC-4758-A962-A86D23D965D3}" type="presOf" srcId="{0A22EB0A-B50F-4CB1-8113-C9D88B884ABF}" destId="{DB66CC78-5202-4D34-B679-F36067ADBC35}" srcOrd="0" destOrd="0" presId="urn:microsoft.com/office/officeart/2005/8/layout/radial6"/>
    <dgm:cxn modelId="{3B33B550-2E5F-4A2D-914E-14033457179C}" type="presOf" srcId="{3A2222F7-A39B-4B60-AD8C-C73DDB37D731}" destId="{AB5AF6D6-E3A8-4792-BF2D-064048D29D65}" srcOrd="0" destOrd="0" presId="urn:microsoft.com/office/officeart/2005/8/layout/radial6"/>
    <dgm:cxn modelId="{7D708BE9-71C6-4E84-B035-B456B28686DD}" type="presOf" srcId="{1C2B683E-3F08-4420-9EF7-C3618FB65B76}" destId="{8815ABCD-D2F2-4EA0-9B65-8246AF982D38}" srcOrd="0" destOrd="0" presId="urn:microsoft.com/office/officeart/2005/8/layout/radial6"/>
    <dgm:cxn modelId="{2A05C8AC-9E4F-4EE0-AA67-75C374492B3C}" type="presOf" srcId="{59AB7C34-E4DB-4815-81C8-2D0D2D3CB0E4}" destId="{E6B49C3F-DC3F-4D46-901B-2F58798FE2BA}" srcOrd="0" destOrd="0" presId="urn:microsoft.com/office/officeart/2005/8/layout/radial6"/>
    <dgm:cxn modelId="{1C63CBE9-C39B-4DE1-859B-1A9DF6DE50AF}" type="presOf" srcId="{BC1A5FF0-8B05-4047-A601-79B407DFDBDD}" destId="{7598ECF5-96AB-4502-8C2C-AC0875E9C692}" srcOrd="0" destOrd="0" presId="urn:microsoft.com/office/officeart/2005/8/layout/radial6"/>
    <dgm:cxn modelId="{B7650382-9AC8-46CE-BB6A-33D7B9867EA2}" type="presOf" srcId="{525BE173-8EA9-441A-B343-B9DE26DF3401}" destId="{2F2EB980-5323-4EA6-8927-9A24B912EC44}" srcOrd="0" destOrd="0" presId="urn:microsoft.com/office/officeart/2005/8/layout/radial6"/>
    <dgm:cxn modelId="{94D656CD-6790-411A-9BCB-4D30FAB6FAEF}" srcId="{B1C12782-4D31-4A03-949E-06CE0A6A6284}" destId="{1DE8C1B3-4407-457A-974A-6DB3EF68B966}" srcOrd="4" destOrd="0" parTransId="{590479E0-FBF7-4EA4-9164-F4D8D750F4B9}" sibTransId="{E23C3546-7360-40EE-87F2-57BD16113988}"/>
    <dgm:cxn modelId="{2DB05D84-5DCA-482A-BE79-3442681AB905}" srcId="{B1C12782-4D31-4A03-949E-06CE0A6A6284}" destId="{0A22EB0A-B50F-4CB1-8113-C9D88B884ABF}" srcOrd="0" destOrd="0" parTransId="{B5A357C9-F14F-4DA7-8325-9D68B42CEA89}" sibTransId="{3A2222F7-A39B-4B60-AD8C-C73DDB37D731}"/>
    <dgm:cxn modelId="{1151CEDE-EB75-4577-AEB1-D8AEE1B56A3D}" srcId="{B1C12782-4D31-4A03-949E-06CE0A6A6284}" destId="{EBD3D1FA-6ED0-404E-91F6-18E55AF94A40}" srcOrd="3" destOrd="0" parTransId="{E8E38AAA-3AA2-45CC-A1F4-433F70D1A9D6}" sibTransId="{525BE173-8EA9-441A-B343-B9DE26DF3401}"/>
    <dgm:cxn modelId="{D976EDCE-0EB8-4EEA-BA30-B51FE6C1243E}" type="presParOf" srcId="{1EEF2841-9213-42FF-9981-276150D3D118}" destId="{D06470F1-D6CD-4EF2-9E45-113B588F1A49}" srcOrd="0" destOrd="0" presId="urn:microsoft.com/office/officeart/2005/8/layout/radial6"/>
    <dgm:cxn modelId="{961B4775-F6D3-4274-AFFC-4453AAD436F3}" type="presParOf" srcId="{1EEF2841-9213-42FF-9981-276150D3D118}" destId="{DB66CC78-5202-4D34-B679-F36067ADBC35}" srcOrd="1" destOrd="0" presId="urn:microsoft.com/office/officeart/2005/8/layout/radial6"/>
    <dgm:cxn modelId="{188C0D30-5AF3-485E-A7D2-E37FACAD46F8}" type="presParOf" srcId="{1EEF2841-9213-42FF-9981-276150D3D118}" destId="{344D622B-38C8-46B9-9E1D-176C5B00AF46}" srcOrd="2" destOrd="0" presId="urn:microsoft.com/office/officeart/2005/8/layout/radial6"/>
    <dgm:cxn modelId="{08AA9320-3D91-4BEF-8034-B0CD154CB33F}" type="presParOf" srcId="{1EEF2841-9213-42FF-9981-276150D3D118}" destId="{AB5AF6D6-E3A8-4792-BF2D-064048D29D65}" srcOrd="3" destOrd="0" presId="urn:microsoft.com/office/officeart/2005/8/layout/radial6"/>
    <dgm:cxn modelId="{32EC4F8F-D431-4A0F-9D27-B7CF8719321E}" type="presParOf" srcId="{1EEF2841-9213-42FF-9981-276150D3D118}" destId="{7598ECF5-96AB-4502-8C2C-AC0875E9C692}" srcOrd="4" destOrd="0" presId="urn:microsoft.com/office/officeart/2005/8/layout/radial6"/>
    <dgm:cxn modelId="{35496542-EA86-42EF-AFD1-215F249C9860}" type="presParOf" srcId="{1EEF2841-9213-42FF-9981-276150D3D118}" destId="{BFCAB348-E41C-4F60-811F-53A9378B8370}" srcOrd="5" destOrd="0" presId="urn:microsoft.com/office/officeart/2005/8/layout/radial6"/>
    <dgm:cxn modelId="{051CE7E1-5B3C-42E5-99A6-8A431A0E9BB6}" type="presParOf" srcId="{1EEF2841-9213-42FF-9981-276150D3D118}" destId="{8815ABCD-D2F2-4EA0-9B65-8246AF982D38}" srcOrd="6" destOrd="0" presId="urn:microsoft.com/office/officeart/2005/8/layout/radial6"/>
    <dgm:cxn modelId="{A60AFECB-6E8B-45BB-A6CB-D3BA23FB6C11}" type="presParOf" srcId="{1EEF2841-9213-42FF-9981-276150D3D118}" destId="{EA2C206A-796C-44D1-B035-786068658353}" srcOrd="7" destOrd="0" presId="urn:microsoft.com/office/officeart/2005/8/layout/radial6"/>
    <dgm:cxn modelId="{0D802EF7-4B69-4A19-AAC3-FDDEAE25B380}" type="presParOf" srcId="{1EEF2841-9213-42FF-9981-276150D3D118}" destId="{6BF4C133-890B-4BBF-850C-667F6F30AA2B}" srcOrd="8" destOrd="0" presId="urn:microsoft.com/office/officeart/2005/8/layout/radial6"/>
    <dgm:cxn modelId="{92BC8924-3E58-44D6-BECC-4501DCD65CFC}" type="presParOf" srcId="{1EEF2841-9213-42FF-9981-276150D3D118}" destId="{E6B49C3F-DC3F-4D46-901B-2F58798FE2BA}" srcOrd="9" destOrd="0" presId="urn:microsoft.com/office/officeart/2005/8/layout/radial6"/>
    <dgm:cxn modelId="{9590FCDA-EF19-49F2-934C-03BBCF896C33}" type="presParOf" srcId="{1EEF2841-9213-42FF-9981-276150D3D118}" destId="{C9B569C4-751A-457E-AEF1-946931D5F598}" srcOrd="10" destOrd="0" presId="urn:microsoft.com/office/officeart/2005/8/layout/radial6"/>
    <dgm:cxn modelId="{3B055C14-F13E-48BF-BA85-D68B6C67AE21}" type="presParOf" srcId="{1EEF2841-9213-42FF-9981-276150D3D118}" destId="{67C8A5EF-F8EB-4C36-B93E-1587833EF1AD}" srcOrd="11" destOrd="0" presId="urn:microsoft.com/office/officeart/2005/8/layout/radial6"/>
    <dgm:cxn modelId="{FAD316F6-4D80-4F4D-8687-D93816554739}" type="presParOf" srcId="{1EEF2841-9213-42FF-9981-276150D3D118}" destId="{2F2EB980-5323-4EA6-8927-9A24B912EC44}" srcOrd="12" destOrd="0" presId="urn:microsoft.com/office/officeart/2005/8/layout/radial6"/>
    <dgm:cxn modelId="{DD0D6E50-7BC4-42B0-9820-F6841CA7F977}" type="presParOf" srcId="{1EEF2841-9213-42FF-9981-276150D3D118}" destId="{A5421913-5F8C-4ECA-AFCD-CC7201A2D6E9}" srcOrd="13" destOrd="0" presId="urn:microsoft.com/office/officeart/2005/8/layout/radial6"/>
    <dgm:cxn modelId="{A341F326-3733-4C2D-A243-C2DCB9A2F284}" type="presParOf" srcId="{1EEF2841-9213-42FF-9981-276150D3D118}" destId="{B7FEAD5C-4533-4481-A6F7-8C6141D4562C}" srcOrd="14" destOrd="0" presId="urn:microsoft.com/office/officeart/2005/8/layout/radial6"/>
    <dgm:cxn modelId="{533EFE0D-03D7-47DE-B140-A9CCF2E5DD87}" type="presParOf" srcId="{1EEF2841-9213-42FF-9981-276150D3D118}" destId="{94B329E1-F253-4C59-9723-94883408AB7A}" srcOrd="15" destOrd="0" presId="urn:microsoft.com/office/officeart/2005/8/layout/radial6"/>
    <dgm:cxn modelId="{C66607F0-F14C-4736-BB1C-0BF543139773}" type="presParOf" srcId="{1EEF2841-9213-42FF-9981-276150D3D118}" destId="{FE58FAD6-42DF-4023-B02C-ACC11AE08F76}" srcOrd="16" destOrd="0" presId="urn:microsoft.com/office/officeart/2005/8/layout/radial6"/>
    <dgm:cxn modelId="{D76F412E-388D-4BDD-A653-DBA87648BC03}" type="presParOf" srcId="{1EEF2841-9213-42FF-9981-276150D3D118}" destId="{56D932AA-93CD-4F5D-AB0C-08E26C312B8B}" srcOrd="17" destOrd="0" presId="urn:microsoft.com/office/officeart/2005/8/layout/radial6"/>
    <dgm:cxn modelId="{1088D4E6-A6A6-4D8B-AD13-E9EBE8A131FE}" type="presParOf" srcId="{1EEF2841-9213-42FF-9981-276150D3D118}" destId="{54C33956-B40F-4431-942E-0CDF0CBA0298}" srcOrd="18" destOrd="0" presId="urn:microsoft.com/office/officeart/2005/8/layout/radial6"/>
  </dgm:cxnLst>
  <dgm:bg>
    <a:effectLst/>
  </dgm:bg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61D17B3-6606-401B-A741-A82678D7A87B}">
      <dsp:nvSpPr>
        <dsp:cNvPr id="0" name=""/>
        <dsp:cNvSpPr/>
      </dsp:nvSpPr>
      <dsp:spPr>
        <a:xfrm>
          <a:off x="1881" y="1267963"/>
          <a:ext cx="1888135" cy="188813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3910" tIns="20320" rIns="10391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bg2">
                  <a:lumMod val="25000"/>
                </a:schemeClr>
              </a:solidFill>
              <a:latin typeface="CorpoS"/>
            </a:rPr>
            <a:t>EUROPE</a:t>
          </a:r>
          <a:endParaRPr lang="en-SG" sz="1600" b="1" kern="1200" dirty="0">
            <a:solidFill>
              <a:schemeClr val="bg2">
                <a:lumMod val="25000"/>
              </a:schemeClr>
            </a:solidFill>
            <a:latin typeface="CorpoS"/>
          </a:endParaRPr>
        </a:p>
      </dsp:txBody>
      <dsp:txXfrm>
        <a:off x="1881" y="1267963"/>
        <a:ext cx="1888135" cy="1888135"/>
      </dsp:txXfrm>
    </dsp:sp>
    <dsp:sp modelId="{D50FC90D-6237-4797-9881-02CA89B7233A}">
      <dsp:nvSpPr>
        <dsp:cNvPr id="0" name=""/>
        <dsp:cNvSpPr/>
      </dsp:nvSpPr>
      <dsp:spPr>
        <a:xfrm>
          <a:off x="1512390" y="1267963"/>
          <a:ext cx="1888135" cy="188813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-366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3910" tIns="20320" rIns="10391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bg2">
                  <a:lumMod val="25000"/>
                </a:schemeClr>
              </a:solidFill>
              <a:latin typeface="CorpoS"/>
            </a:rPr>
            <a:t>AMERICAS</a:t>
          </a:r>
          <a:endParaRPr lang="en-SG" sz="1050" b="1" kern="1200" dirty="0">
            <a:solidFill>
              <a:schemeClr val="bg2">
                <a:lumMod val="25000"/>
              </a:schemeClr>
            </a:solidFill>
            <a:latin typeface="CorpoS"/>
          </a:endParaRPr>
        </a:p>
      </dsp:txBody>
      <dsp:txXfrm>
        <a:off x="1512390" y="1267963"/>
        <a:ext cx="1888135" cy="1888135"/>
      </dsp:txXfrm>
    </dsp:sp>
    <dsp:sp modelId="{DAD7B76A-60BE-4878-A817-58DF6DBB5154}">
      <dsp:nvSpPr>
        <dsp:cNvPr id="0" name=""/>
        <dsp:cNvSpPr/>
      </dsp:nvSpPr>
      <dsp:spPr>
        <a:xfrm>
          <a:off x="3022898" y="1267963"/>
          <a:ext cx="1888135" cy="188813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-732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3910" tIns="20320" rIns="10391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bg2">
                  <a:lumMod val="25000"/>
                </a:schemeClr>
              </a:solidFill>
              <a:latin typeface="CorpoS"/>
            </a:rPr>
            <a:t>AFRICA</a:t>
          </a:r>
        </a:p>
      </dsp:txBody>
      <dsp:txXfrm>
        <a:off x="3022898" y="1267963"/>
        <a:ext cx="1888135" cy="1888135"/>
      </dsp:txXfrm>
    </dsp:sp>
    <dsp:sp modelId="{30E1BB08-89E7-4370-9DAD-9D4A520E4FEF}">
      <dsp:nvSpPr>
        <dsp:cNvPr id="0" name=""/>
        <dsp:cNvSpPr/>
      </dsp:nvSpPr>
      <dsp:spPr>
        <a:xfrm>
          <a:off x="4533407" y="1267963"/>
          <a:ext cx="1888135" cy="188813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-1098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3910" tIns="20320" rIns="10391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bg2">
                  <a:lumMod val="25000"/>
                </a:schemeClr>
              </a:solidFill>
              <a:latin typeface="CorpoS"/>
            </a:rPr>
            <a:t>ASIA PACIFIC</a:t>
          </a:r>
          <a:endParaRPr lang="en-SG" sz="1600" b="1" kern="1200" dirty="0">
            <a:solidFill>
              <a:schemeClr val="bg2">
                <a:lumMod val="25000"/>
              </a:schemeClr>
            </a:solidFill>
            <a:latin typeface="CorpoS"/>
          </a:endParaRPr>
        </a:p>
      </dsp:txBody>
      <dsp:txXfrm>
        <a:off x="4533407" y="1267963"/>
        <a:ext cx="1888135" cy="188813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4C33956-B40F-4431-942E-0CDF0CBA0298}">
      <dsp:nvSpPr>
        <dsp:cNvPr id="0" name=""/>
        <dsp:cNvSpPr/>
      </dsp:nvSpPr>
      <dsp:spPr>
        <a:xfrm>
          <a:off x="2269811" y="553959"/>
          <a:ext cx="3788625" cy="3788625"/>
        </a:xfrm>
        <a:prstGeom prst="blockArc">
          <a:avLst>
            <a:gd name="adj1" fmla="val 12600000"/>
            <a:gd name="adj2" fmla="val 16200000"/>
            <a:gd name="adj3" fmla="val 4528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4B329E1-F253-4C59-9723-94883408AB7A}">
      <dsp:nvSpPr>
        <dsp:cNvPr id="0" name=""/>
        <dsp:cNvSpPr/>
      </dsp:nvSpPr>
      <dsp:spPr>
        <a:xfrm>
          <a:off x="2291651" y="515056"/>
          <a:ext cx="3788625" cy="3788625"/>
        </a:xfrm>
        <a:prstGeom prst="blockArc">
          <a:avLst>
            <a:gd name="adj1" fmla="val 9100171"/>
            <a:gd name="adj2" fmla="val 12517158"/>
            <a:gd name="adj3" fmla="val 4528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F2EB980-5323-4EA6-8927-9A24B912EC44}">
      <dsp:nvSpPr>
        <dsp:cNvPr id="0" name=""/>
        <dsp:cNvSpPr/>
      </dsp:nvSpPr>
      <dsp:spPr>
        <a:xfrm>
          <a:off x="2312281" y="554446"/>
          <a:ext cx="3788625" cy="3788625"/>
        </a:xfrm>
        <a:prstGeom prst="blockArc">
          <a:avLst>
            <a:gd name="adj1" fmla="val 5478865"/>
            <a:gd name="adj2" fmla="val 9182736"/>
            <a:gd name="adj3" fmla="val 4528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6B49C3F-DC3F-4D46-901B-2F58798FE2BA}">
      <dsp:nvSpPr>
        <dsp:cNvPr id="0" name=""/>
        <dsp:cNvSpPr/>
      </dsp:nvSpPr>
      <dsp:spPr>
        <a:xfrm>
          <a:off x="2269811" y="553959"/>
          <a:ext cx="3788625" cy="3788625"/>
        </a:xfrm>
        <a:prstGeom prst="blockArc">
          <a:avLst>
            <a:gd name="adj1" fmla="val 1800000"/>
            <a:gd name="adj2" fmla="val 5400000"/>
            <a:gd name="adj3" fmla="val 4528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815ABCD-D2F2-4EA0-9B65-8246AF982D38}">
      <dsp:nvSpPr>
        <dsp:cNvPr id="0" name=""/>
        <dsp:cNvSpPr/>
      </dsp:nvSpPr>
      <dsp:spPr>
        <a:xfrm>
          <a:off x="2269811" y="459849"/>
          <a:ext cx="3788625" cy="3788625"/>
        </a:xfrm>
        <a:prstGeom prst="blockArc">
          <a:avLst>
            <a:gd name="adj1" fmla="val 19800000"/>
            <a:gd name="adj2" fmla="val 1800000"/>
            <a:gd name="adj3" fmla="val 4528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5AF6D6-E3A8-4792-BF2D-064048D29D65}">
      <dsp:nvSpPr>
        <dsp:cNvPr id="0" name=""/>
        <dsp:cNvSpPr/>
      </dsp:nvSpPr>
      <dsp:spPr>
        <a:xfrm>
          <a:off x="2269811" y="553959"/>
          <a:ext cx="3788625" cy="3788625"/>
        </a:xfrm>
        <a:prstGeom prst="blockArc">
          <a:avLst>
            <a:gd name="adj1" fmla="val 16200000"/>
            <a:gd name="adj2" fmla="val 19800000"/>
            <a:gd name="adj3" fmla="val 4528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06470F1-D6CD-4EF2-9E45-113B588F1A49}">
      <dsp:nvSpPr>
        <dsp:cNvPr id="0" name=""/>
        <dsp:cNvSpPr/>
      </dsp:nvSpPr>
      <dsp:spPr>
        <a:xfrm>
          <a:off x="3313203" y="1597351"/>
          <a:ext cx="1701841" cy="170184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CorpoS"/>
            </a:rPr>
            <a:t>CUSTOMERS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CorpoS"/>
            </a:rPr>
            <a:t>&amp;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CorpoS"/>
            </a:rPr>
            <a:t>PARTNERS</a:t>
          </a:r>
          <a:endParaRPr lang="en-SG" sz="1400" b="1" kern="1200" dirty="0">
            <a:latin typeface="CorpoS"/>
          </a:endParaRPr>
        </a:p>
      </dsp:txBody>
      <dsp:txXfrm>
        <a:off x="3313203" y="1597351"/>
        <a:ext cx="1701841" cy="1701841"/>
      </dsp:txXfrm>
    </dsp:sp>
    <dsp:sp modelId="{DB66CC78-5202-4D34-B679-F36067ADBC35}">
      <dsp:nvSpPr>
        <dsp:cNvPr id="0" name=""/>
        <dsp:cNvSpPr/>
      </dsp:nvSpPr>
      <dsp:spPr>
        <a:xfrm>
          <a:off x="3455598" y="1201"/>
          <a:ext cx="1417050" cy="119128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CorpoS"/>
            </a:rPr>
            <a:t>LAPP HOLDING ASIA</a:t>
          </a:r>
          <a:endParaRPr lang="en-SG" sz="1600" b="1" kern="1200" dirty="0">
            <a:latin typeface="CorpoS"/>
          </a:endParaRPr>
        </a:p>
      </dsp:txBody>
      <dsp:txXfrm>
        <a:off x="3455598" y="1201"/>
        <a:ext cx="1417050" cy="1191289"/>
      </dsp:txXfrm>
    </dsp:sp>
    <dsp:sp modelId="{7598ECF5-96AB-4502-8C2C-AC0875E9C692}">
      <dsp:nvSpPr>
        <dsp:cNvPr id="0" name=""/>
        <dsp:cNvSpPr/>
      </dsp:nvSpPr>
      <dsp:spPr>
        <a:xfrm>
          <a:off x="5171861" y="926914"/>
          <a:ext cx="1191289" cy="119128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CorpoS"/>
            </a:rPr>
            <a:t>LAPP INDIA</a:t>
          </a:r>
          <a:endParaRPr lang="en-SG" sz="1600" b="1" kern="1200" dirty="0">
            <a:latin typeface="CorpoS"/>
          </a:endParaRPr>
        </a:p>
      </dsp:txBody>
      <dsp:txXfrm>
        <a:off x="5171861" y="926914"/>
        <a:ext cx="1191289" cy="1191289"/>
      </dsp:txXfrm>
    </dsp:sp>
    <dsp:sp modelId="{EA2C206A-796C-44D1-B035-786068658353}">
      <dsp:nvSpPr>
        <dsp:cNvPr id="0" name=""/>
        <dsp:cNvSpPr/>
      </dsp:nvSpPr>
      <dsp:spPr>
        <a:xfrm>
          <a:off x="5171861" y="2778340"/>
          <a:ext cx="1191289" cy="119128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CorpoS"/>
            </a:rPr>
            <a:t>LLOG </a:t>
          </a:r>
          <a:endParaRPr lang="en-SG" sz="1400" b="1" kern="1200" dirty="0">
            <a:latin typeface="CorpoS"/>
          </a:endParaRPr>
        </a:p>
      </dsp:txBody>
      <dsp:txXfrm>
        <a:off x="5171861" y="2778340"/>
        <a:ext cx="1191289" cy="1191289"/>
      </dsp:txXfrm>
    </dsp:sp>
    <dsp:sp modelId="{C9B569C4-751A-457E-AEF1-946931D5F598}">
      <dsp:nvSpPr>
        <dsp:cNvPr id="0" name=""/>
        <dsp:cNvSpPr/>
      </dsp:nvSpPr>
      <dsp:spPr>
        <a:xfrm>
          <a:off x="3568479" y="3704053"/>
          <a:ext cx="1191289" cy="119128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CorpoS"/>
            </a:rPr>
            <a:t>JJ LAPP</a:t>
          </a:r>
          <a:endParaRPr lang="en-SG" sz="1600" b="1" kern="1200" dirty="0">
            <a:latin typeface="CorpoS"/>
          </a:endParaRPr>
        </a:p>
      </dsp:txBody>
      <dsp:txXfrm>
        <a:off x="3568479" y="3704053"/>
        <a:ext cx="1191289" cy="1191289"/>
      </dsp:txXfrm>
    </dsp:sp>
    <dsp:sp modelId="{A5421913-5F8C-4ECA-AFCD-CC7201A2D6E9}">
      <dsp:nvSpPr>
        <dsp:cNvPr id="0" name=""/>
        <dsp:cNvSpPr/>
      </dsp:nvSpPr>
      <dsp:spPr>
        <a:xfrm>
          <a:off x="1960647" y="2692331"/>
          <a:ext cx="1191289" cy="119128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CorpoS"/>
            </a:rPr>
            <a:t>LAPP KOREA</a:t>
          </a:r>
          <a:endParaRPr lang="en-SG" sz="1600" b="1" kern="1200" dirty="0">
            <a:latin typeface="CorpoS"/>
          </a:endParaRPr>
        </a:p>
      </dsp:txBody>
      <dsp:txXfrm>
        <a:off x="1960647" y="2692331"/>
        <a:ext cx="1191289" cy="1191289"/>
      </dsp:txXfrm>
    </dsp:sp>
    <dsp:sp modelId="{FE58FAD6-42DF-4023-B02C-ACC11AE08F76}">
      <dsp:nvSpPr>
        <dsp:cNvPr id="0" name=""/>
        <dsp:cNvSpPr/>
      </dsp:nvSpPr>
      <dsp:spPr>
        <a:xfrm>
          <a:off x="1965097" y="926914"/>
          <a:ext cx="1191289" cy="119128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CorpoS"/>
            </a:rPr>
            <a:t>LAPP CHINA</a:t>
          </a:r>
          <a:endParaRPr lang="en-SG" sz="1600" b="1" kern="1200" dirty="0">
            <a:latin typeface="CorpoS"/>
          </a:endParaRPr>
        </a:p>
      </dsp:txBody>
      <dsp:txXfrm>
        <a:off x="1965097" y="926914"/>
        <a:ext cx="1191289" cy="11912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EFDE66-7168-49D3-B801-F847363BC54A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9DBAC7-AC5B-46C0-B801-BE0844D517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9DBAC7-AC5B-46C0-B801-BE0844D51788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9DBAC7-AC5B-46C0-B801-BE0844D51788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9DBAC7-AC5B-46C0-B801-BE0844D51788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414" y="8684381"/>
            <a:ext cx="2972098" cy="458108"/>
          </a:xfrm>
        </p:spPr>
        <p:txBody>
          <a:bodyPr/>
          <a:lstStyle/>
          <a:p>
            <a:pPr>
              <a:defRPr/>
            </a:pPr>
            <a:fld id="{D91E0F4D-C107-43D6-AD05-FBB17E56F013}" type="slidenum">
              <a:rPr lang="de-DE"/>
              <a:pPr>
                <a:defRPr/>
              </a:pPr>
              <a:t>17</a:t>
            </a:fld>
            <a:endParaRPr lang="de-DE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414" y="8684381"/>
            <a:ext cx="2972098" cy="458108"/>
          </a:xfrm>
        </p:spPr>
        <p:txBody>
          <a:bodyPr/>
          <a:lstStyle/>
          <a:p>
            <a:pPr>
              <a:defRPr/>
            </a:pPr>
            <a:fld id="{341A3B48-13DA-45D9-B76D-D0363C193D2F}" type="slidenum">
              <a:rPr lang="de-DE"/>
              <a:pPr>
                <a:defRPr/>
              </a:pPr>
              <a:t>18</a:t>
            </a:fld>
            <a:endParaRPr lang="de-DE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7B257-2CCE-46C1-88C3-B0B7252A32D6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ABE20-6E00-4C56-8CE8-2F536A3236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7B257-2CCE-46C1-88C3-B0B7252A32D6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ABE20-6E00-4C56-8CE8-2F536A3236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7B257-2CCE-46C1-88C3-B0B7252A32D6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ABE20-6E00-4C56-8CE8-2F536A3236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7B257-2CCE-46C1-88C3-B0B7252A32D6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ABE20-6E00-4C56-8CE8-2F536A3236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7B257-2CCE-46C1-88C3-B0B7252A32D6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ABE20-6E00-4C56-8CE8-2F536A3236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7B257-2CCE-46C1-88C3-B0B7252A32D6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ABE20-6E00-4C56-8CE8-2F536A3236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7B257-2CCE-46C1-88C3-B0B7252A32D6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ABE20-6E00-4C56-8CE8-2F536A3236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7B257-2CCE-46C1-88C3-B0B7252A32D6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ABE20-6E00-4C56-8CE8-2F536A3236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7B257-2CCE-46C1-88C3-B0B7252A32D6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ABE20-6E00-4C56-8CE8-2F536A3236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7B257-2CCE-46C1-88C3-B0B7252A32D6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ABE20-6E00-4C56-8CE8-2F536A3236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7B257-2CCE-46C1-88C3-B0B7252A32D6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ABE20-6E00-4C56-8CE8-2F536A3236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33350" y="276225"/>
            <a:ext cx="87630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066800"/>
            <a:ext cx="43053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066800"/>
            <a:ext cx="43053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52400" y="3733800"/>
            <a:ext cx="43053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10100" y="3733800"/>
            <a:ext cx="43053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A3E759-F4AD-4607-9EA8-DAA72937ECB6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Company Presentation 2010/2011</a:t>
            </a:r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D7B257-2CCE-46C1-88C3-B0B7252A32D6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ABE20-6E00-4C56-8CE8-2F536A3236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7" Type="http://schemas.openxmlformats.org/officeDocument/2006/relationships/image" Target="../media/image3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slide" Target="slide9.xml"/><Relationship Id="rId4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image" Target="../media/image1.jpeg"/><Relationship Id="rId7" Type="http://schemas.openxmlformats.org/officeDocument/2006/relationships/slide" Target="slide10.xml"/><Relationship Id="rId12" Type="http://schemas.openxmlformats.org/officeDocument/2006/relationships/slide" Target="slide20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slide" Target="slide19.xml"/><Relationship Id="rId5" Type="http://schemas.openxmlformats.org/officeDocument/2006/relationships/slide" Target="slide2.xml"/><Relationship Id="rId10" Type="http://schemas.openxmlformats.org/officeDocument/2006/relationships/slide" Target="slide16.xml"/><Relationship Id="rId4" Type="http://schemas.openxmlformats.org/officeDocument/2006/relationships/image" Target="../media/image9.jpeg"/><Relationship Id="rId9" Type="http://schemas.openxmlformats.org/officeDocument/2006/relationships/slide" Target="slide1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slide" Target="slide12.xml"/><Relationship Id="rId7" Type="http://schemas.openxmlformats.org/officeDocument/2006/relationships/slide" Target="slide2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1.jpeg"/><Relationship Id="rId4" Type="http://schemas.openxmlformats.org/officeDocument/2006/relationships/slide" Target="slide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3" Type="http://schemas.openxmlformats.org/officeDocument/2006/relationships/image" Target="../media/image18.png"/><Relationship Id="rId21" Type="http://schemas.openxmlformats.org/officeDocument/2006/relationships/image" Target="../media/image35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5" Type="http://schemas.openxmlformats.org/officeDocument/2006/relationships/image" Target="../media/image1.jpeg"/><Relationship Id="rId2" Type="http://schemas.openxmlformats.org/officeDocument/2006/relationships/hyperlink" Target="http://www.gildemeister.com/" TargetMode="External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24" Type="http://schemas.openxmlformats.org/officeDocument/2006/relationships/image" Target="../media/image38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23" Type="http://schemas.openxmlformats.org/officeDocument/2006/relationships/image" Target="../media/image37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4" Type="http://schemas.openxmlformats.org/officeDocument/2006/relationships/hyperlink" Target="http://w1.siemens.com/entry/de/de/" TargetMode="External"/><Relationship Id="rId9" Type="http://schemas.openxmlformats.org/officeDocument/2006/relationships/image" Target="../media/image23.png"/><Relationship Id="rId14" Type="http://schemas.openxmlformats.org/officeDocument/2006/relationships/image" Target="../media/image28.png"/><Relationship Id="rId22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3" Type="http://schemas.openxmlformats.org/officeDocument/2006/relationships/image" Target="../media/image18.png"/><Relationship Id="rId21" Type="http://schemas.openxmlformats.org/officeDocument/2006/relationships/image" Target="../media/image56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" Type="http://schemas.openxmlformats.org/officeDocument/2006/relationships/hyperlink" Target="http://www.gildemeister.com/" TargetMode="External"/><Relationship Id="rId16" Type="http://schemas.openxmlformats.org/officeDocument/2006/relationships/image" Target="../media/image51.png"/><Relationship Id="rId20" Type="http://schemas.openxmlformats.org/officeDocument/2006/relationships/image" Target="../media/image5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19" Type="http://schemas.openxmlformats.org/officeDocument/2006/relationships/image" Target="../media/image54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jpeg"/><Relationship Id="rId22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12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11" Type="http://schemas.openxmlformats.org/officeDocument/2006/relationships/hyperlink" Target="Lapp%20Messe.wmv" TargetMode="External"/><Relationship Id="rId5" Type="http://schemas.openxmlformats.org/officeDocument/2006/relationships/image" Target="../media/image59.jpeg"/><Relationship Id="rId10" Type="http://schemas.openxmlformats.org/officeDocument/2006/relationships/image" Target="../media/image64.jpeg"/><Relationship Id="rId4" Type="http://schemas.openxmlformats.org/officeDocument/2006/relationships/image" Target="../media/image58.jpeg"/><Relationship Id="rId9" Type="http://schemas.openxmlformats.org/officeDocument/2006/relationships/image" Target="../media/image6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7" Type="http://schemas.openxmlformats.org/officeDocument/2006/relationships/image" Target="../media/image7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6691" y="580696"/>
            <a:ext cx="7359869" cy="181304"/>
          </a:xfrm>
          <a:prstGeom prst="rect">
            <a:avLst/>
          </a:prstGeom>
          <a:gradFill>
            <a:gsLst>
              <a:gs pos="10000">
                <a:srgbClr val="E6701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CorporateATOT" pitchFamily="8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6100" y="6172200"/>
            <a:ext cx="7848600" cy="76200"/>
          </a:xfrm>
          <a:prstGeom prst="rect">
            <a:avLst/>
          </a:prstGeom>
          <a:gradFill>
            <a:gsLst>
              <a:gs pos="10000">
                <a:srgbClr val="E6701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CorporateATOT" pitchFamily="82" charset="0"/>
            </a:endParaRPr>
          </a:p>
        </p:txBody>
      </p:sp>
      <p:pic>
        <p:nvPicPr>
          <p:cNvPr id="37" name="Picture 36" descr="lapp Logo 19-04-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55564" y="6352804"/>
            <a:ext cx="2251799" cy="373817"/>
          </a:xfrm>
          <a:prstGeom prst="rect">
            <a:avLst/>
          </a:prstGeom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-315320" y="981075"/>
            <a:ext cx="4357688" cy="5214938"/>
          </a:xfrm>
          <a:prstGeom prst="rect">
            <a:avLst/>
          </a:prstGeom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3995738" y="1954924"/>
            <a:ext cx="4919662" cy="413790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I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B7A25"/>
                </a:solidFill>
                <a:effectLst/>
                <a:uLnTx/>
                <a:uFillTx/>
                <a:latin typeface="CorporateATOT"/>
                <a:ea typeface="+mn-ea"/>
                <a:cs typeface="+mn-cs"/>
              </a:rPr>
              <a:t>Welcome</a:t>
            </a:r>
            <a:endParaRPr kumimoji="0" lang="en-IN" sz="3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rporateATO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I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rporateATOT"/>
                <a:ea typeface="+mn-ea"/>
                <a:cs typeface="+mn-cs"/>
              </a:rPr>
              <a:t>To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I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rporateATOT"/>
                <a:ea typeface="+mn-ea"/>
                <a:cs typeface="+mn-cs"/>
              </a:rPr>
              <a:t>A seminar on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I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rporateATOT"/>
                <a:ea typeface="+mn-ea"/>
                <a:cs typeface="+mn-cs"/>
              </a:rPr>
              <a:t>“Total Solution in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I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rporateATOT"/>
                <a:ea typeface="+mn-ea"/>
                <a:cs typeface="+mn-cs"/>
              </a:rPr>
              <a:t>Electrical Connectivity”</a:t>
            </a:r>
            <a:endParaRPr kumimoji="0" lang="en-IN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rporateATO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ound Diagonal Corner Rectangle 38">
            <a:hlinkClick r:id="rId2" action="ppaction://hlinksldjump"/>
          </p:cNvPr>
          <p:cNvSpPr/>
          <p:nvPr/>
        </p:nvSpPr>
        <p:spPr>
          <a:xfrm>
            <a:off x="2033072" y="966952"/>
            <a:ext cx="1178996" cy="515007"/>
          </a:xfrm>
          <a:prstGeom prst="round2Diag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tint val="66000"/>
                  <a:satMod val="160000"/>
                </a:schemeClr>
              </a:gs>
              <a:gs pos="50000">
                <a:schemeClr val="tx1">
                  <a:lumMod val="65000"/>
                  <a:lumOff val="35000"/>
                  <a:tint val="44500"/>
                  <a:satMod val="160000"/>
                </a:schemeClr>
              </a:gs>
              <a:gs pos="100000">
                <a:schemeClr val="tx1">
                  <a:lumMod val="65000"/>
                  <a:lumOff val="3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  <a:latin typeface="CorporateATOT" pitchFamily="82" charset="0"/>
                <a:cs typeface="Arial" pitchFamily="34" charset="0"/>
              </a:rPr>
              <a:t>Lapp Group</a:t>
            </a:r>
            <a:endParaRPr lang="en-US" dirty="0" smtClean="0">
              <a:solidFill>
                <a:schemeClr val="tx1"/>
              </a:solidFill>
              <a:latin typeface="CorporateATOT" pitchFamily="82" charset="0"/>
              <a:cs typeface="Arial" pitchFamily="34" charset="0"/>
            </a:endParaRPr>
          </a:p>
        </p:txBody>
      </p:sp>
      <p:sp>
        <p:nvSpPr>
          <p:cNvPr id="38" name="Round Diagonal Corner Rectangle 37">
            <a:hlinkClick r:id="rId3" action="ppaction://hlinksldjump"/>
          </p:cNvPr>
          <p:cNvSpPr/>
          <p:nvPr/>
        </p:nvSpPr>
        <p:spPr>
          <a:xfrm>
            <a:off x="3121423" y="966952"/>
            <a:ext cx="1178996" cy="515007"/>
          </a:xfrm>
          <a:prstGeom prst="round2Diag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tint val="66000"/>
                  <a:satMod val="160000"/>
                </a:schemeClr>
              </a:gs>
              <a:gs pos="50000">
                <a:schemeClr val="tx1">
                  <a:lumMod val="65000"/>
                  <a:lumOff val="35000"/>
                  <a:tint val="44500"/>
                  <a:satMod val="160000"/>
                </a:schemeClr>
              </a:gs>
              <a:gs pos="100000">
                <a:schemeClr val="tx1">
                  <a:lumMod val="65000"/>
                  <a:lumOff val="3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CorporateATOT" pitchFamily="82" charset="0"/>
                <a:cs typeface="Arial" pitchFamily="34" charset="0"/>
              </a:rPr>
              <a:t>Global</a:t>
            </a:r>
            <a:endParaRPr lang="en-US" sz="1400" b="1" dirty="0" smtClean="0">
              <a:solidFill>
                <a:schemeClr val="tx1"/>
              </a:solidFill>
              <a:latin typeface="CorporateATOT" pitchFamily="82" charset="0"/>
              <a:cs typeface="Arial" pitchFamily="34" charset="0"/>
            </a:endParaRPr>
          </a:p>
        </p:txBody>
      </p:sp>
      <p:sp>
        <p:nvSpPr>
          <p:cNvPr id="40" name="Round Diagonal Corner Rectangle 39">
            <a:hlinkClick r:id="rId3" action="ppaction://hlinksldjump"/>
          </p:cNvPr>
          <p:cNvSpPr/>
          <p:nvPr/>
        </p:nvSpPr>
        <p:spPr>
          <a:xfrm>
            <a:off x="4216600" y="966952"/>
            <a:ext cx="1178996" cy="515007"/>
          </a:xfrm>
          <a:prstGeom prst="round2Diag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tint val="66000"/>
                  <a:satMod val="160000"/>
                </a:schemeClr>
              </a:gs>
              <a:gs pos="50000">
                <a:schemeClr val="tx1">
                  <a:lumMod val="65000"/>
                  <a:lumOff val="35000"/>
                  <a:tint val="44500"/>
                  <a:satMod val="160000"/>
                </a:schemeClr>
              </a:gs>
              <a:gs pos="100000">
                <a:schemeClr val="tx1">
                  <a:lumMod val="65000"/>
                  <a:lumOff val="3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CorporateATOT" pitchFamily="82" charset="0"/>
                <a:cs typeface="Arial" pitchFamily="34" charset="0"/>
              </a:rPr>
              <a:t>Asia Pacific</a:t>
            </a:r>
          </a:p>
        </p:txBody>
      </p:sp>
      <p:sp>
        <p:nvSpPr>
          <p:cNvPr id="46" name="Round Diagonal Corner Rectangle 45">
            <a:hlinkClick r:id="rId4" action="ppaction://hlinksldjump"/>
          </p:cNvPr>
          <p:cNvSpPr/>
          <p:nvPr/>
        </p:nvSpPr>
        <p:spPr>
          <a:xfrm>
            <a:off x="5310856" y="966952"/>
            <a:ext cx="1178996" cy="515007"/>
          </a:xfrm>
          <a:prstGeom prst="round2Diag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tint val="66000"/>
                  <a:satMod val="160000"/>
                </a:schemeClr>
              </a:gs>
              <a:gs pos="50000">
                <a:schemeClr val="tx1">
                  <a:lumMod val="65000"/>
                  <a:lumOff val="35000"/>
                  <a:tint val="44500"/>
                  <a:satMod val="160000"/>
                </a:schemeClr>
              </a:gs>
              <a:gs pos="100000">
                <a:schemeClr val="tx1">
                  <a:lumMod val="65000"/>
                  <a:lumOff val="3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  <a:latin typeface="CorporateATOT" pitchFamily="82" charset="0"/>
                <a:cs typeface="Arial" pitchFamily="34" charset="0"/>
              </a:rPr>
              <a:t>Lapp India</a:t>
            </a:r>
            <a:endParaRPr lang="en-US" dirty="0" smtClean="0">
              <a:solidFill>
                <a:schemeClr val="tx1"/>
              </a:solidFill>
              <a:latin typeface="CorporateATOT" pitchFamily="82" charset="0"/>
              <a:cs typeface="Arial" pitchFamily="34" charset="0"/>
            </a:endParaRPr>
          </a:p>
        </p:txBody>
      </p:sp>
      <p:sp>
        <p:nvSpPr>
          <p:cNvPr id="24" name="Round Diagonal Corner Rectangle 23">
            <a:hlinkClick r:id="rId5" action="ppaction://hlinksldjump"/>
          </p:cNvPr>
          <p:cNvSpPr/>
          <p:nvPr/>
        </p:nvSpPr>
        <p:spPr>
          <a:xfrm>
            <a:off x="6390406" y="966952"/>
            <a:ext cx="1178996" cy="515007"/>
          </a:xfrm>
          <a:prstGeom prst="round2Diag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tint val="66000"/>
                  <a:satMod val="160000"/>
                </a:schemeClr>
              </a:gs>
              <a:gs pos="50000">
                <a:schemeClr val="tx1">
                  <a:lumMod val="65000"/>
                  <a:lumOff val="35000"/>
                  <a:tint val="44500"/>
                  <a:satMod val="160000"/>
                </a:schemeClr>
              </a:gs>
              <a:gs pos="100000">
                <a:schemeClr val="tx1">
                  <a:lumMod val="65000"/>
                  <a:lumOff val="3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  <a:latin typeface="CorporateATOT" pitchFamily="82" charset="0"/>
                <a:cs typeface="Arial" pitchFamily="34" charset="0"/>
              </a:rPr>
              <a:t>West</a:t>
            </a:r>
            <a:endParaRPr lang="en-GB" sz="1000" b="1" dirty="0" smtClean="0">
              <a:solidFill>
                <a:schemeClr val="tx1"/>
              </a:solidFill>
              <a:latin typeface="CorporateATOT" pitchFamily="82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6691" y="580696"/>
            <a:ext cx="7359869" cy="181304"/>
          </a:xfrm>
          <a:prstGeom prst="rect">
            <a:avLst/>
          </a:prstGeom>
          <a:gradFill>
            <a:gsLst>
              <a:gs pos="10000">
                <a:srgbClr val="E6701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CorporateATOT" pitchFamily="8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6100" y="6172200"/>
            <a:ext cx="7848600" cy="76200"/>
          </a:xfrm>
          <a:prstGeom prst="rect">
            <a:avLst/>
          </a:prstGeom>
          <a:gradFill>
            <a:gsLst>
              <a:gs pos="10000">
                <a:srgbClr val="E6701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CorporateATOT" pitchFamily="82" charset="0"/>
            </a:endParaRPr>
          </a:p>
        </p:txBody>
      </p:sp>
      <p:sp>
        <p:nvSpPr>
          <p:cNvPr id="32" name="Round Diagonal Corner Rectangle 31"/>
          <p:cNvSpPr/>
          <p:nvPr/>
        </p:nvSpPr>
        <p:spPr>
          <a:xfrm>
            <a:off x="475591" y="867132"/>
            <a:ext cx="1594947" cy="696197"/>
          </a:xfrm>
          <a:prstGeom prst="round2DiagRect">
            <a:avLst/>
          </a:prstGeom>
          <a:solidFill>
            <a:srgbClr val="E6701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latin typeface="CorporateATOT" pitchFamily="82" charset="0"/>
                <a:cs typeface="Arial" pitchFamily="34" charset="0"/>
              </a:rPr>
              <a:t>About Lapp</a:t>
            </a:r>
            <a:endParaRPr lang="en-US" sz="2000" dirty="0" smtClean="0">
              <a:latin typeface="CorporateATOT" pitchFamily="82" charset="0"/>
              <a:cs typeface="Arial" pitchFamily="34" charset="0"/>
            </a:endParaRPr>
          </a:p>
        </p:txBody>
      </p:sp>
      <p:pic>
        <p:nvPicPr>
          <p:cNvPr id="37" name="Picture 36" descr="lapp Logo 19-04-1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55564" y="6352804"/>
            <a:ext cx="2251799" cy="373817"/>
          </a:xfrm>
          <a:prstGeom prst="rect">
            <a:avLst/>
          </a:prstGeom>
        </p:spPr>
      </p:pic>
      <p:pic>
        <p:nvPicPr>
          <p:cNvPr id="25" name="Picture 3" descr="C:\Documents and Settings\office\Desktop\lapp_group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8764" y="1655379"/>
            <a:ext cx="7220305" cy="43386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2386112" y="1754848"/>
            <a:ext cx="5474998" cy="214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n-GB" sz="2000" b="1" dirty="0" smtClean="0">
                <a:solidFill>
                  <a:schemeClr val="bg1"/>
                </a:solidFill>
                <a:latin typeface="CorporateATOT" pitchFamily="82" charset="0"/>
                <a:ea typeface="Times New Roman"/>
                <a:cs typeface="Arial" pitchFamily="34" charset="0"/>
              </a:rPr>
              <a:t>Founded in 1957, headquartered in Stuttgart, Germany</a:t>
            </a:r>
            <a:endParaRPr lang="en-US" sz="2000" b="1" dirty="0" smtClean="0">
              <a:solidFill>
                <a:schemeClr val="bg1"/>
              </a:solidFill>
              <a:latin typeface="CorporateATOT" pitchFamily="82" charset="0"/>
              <a:ea typeface="Times New Roman"/>
              <a:cs typeface="Arial" pitchFamily="34" charset="0"/>
            </a:endParaRPr>
          </a:p>
          <a:p>
            <a:pPr marL="228600" marR="0"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n-GB" sz="2000" b="1" dirty="0" smtClean="0">
                <a:solidFill>
                  <a:schemeClr val="bg1"/>
                </a:solidFill>
                <a:latin typeface="CorporateATOT" pitchFamily="82" charset="0"/>
                <a:ea typeface="Times New Roman"/>
                <a:cs typeface="Arial" pitchFamily="34" charset="0"/>
              </a:rPr>
              <a:t>8 Brands</a:t>
            </a:r>
            <a:r>
              <a:rPr lang="en-US" sz="2000" b="1" dirty="0" smtClean="0">
                <a:solidFill>
                  <a:schemeClr val="bg1"/>
                </a:solidFill>
                <a:latin typeface="CorporateATOT" pitchFamily="82" charset="0"/>
                <a:ea typeface="Times New Roman"/>
                <a:cs typeface="Arial" pitchFamily="34" charset="0"/>
              </a:rPr>
              <a:t> - </a:t>
            </a:r>
            <a:r>
              <a:rPr lang="en-GB" sz="2000" b="1" dirty="0" smtClean="0">
                <a:solidFill>
                  <a:schemeClr val="bg1"/>
                </a:solidFill>
                <a:latin typeface="CorporateATOT" pitchFamily="82" charset="0"/>
                <a:ea typeface="Times New Roman"/>
                <a:cs typeface="Arial" pitchFamily="34" charset="0"/>
              </a:rPr>
              <a:t>40,000+ products</a:t>
            </a:r>
          </a:p>
          <a:p>
            <a:pPr marL="228600" marR="0"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n-GB" sz="2000" b="1" dirty="0" smtClean="0">
                <a:solidFill>
                  <a:schemeClr val="bg1"/>
                </a:solidFill>
                <a:latin typeface="CorporateATOT" pitchFamily="82" charset="0"/>
                <a:ea typeface="Times New Roman"/>
                <a:cs typeface="Arial" pitchFamily="34" charset="0"/>
              </a:rPr>
              <a:t>15 production sites</a:t>
            </a:r>
            <a:r>
              <a:rPr lang="en-US" sz="2000" b="1" dirty="0" smtClean="0">
                <a:solidFill>
                  <a:schemeClr val="bg1"/>
                </a:solidFill>
                <a:latin typeface="CorporateATOT" pitchFamily="82" charset="0"/>
                <a:ea typeface="Times New Roman"/>
                <a:cs typeface="Arial" pitchFamily="34" charset="0"/>
              </a:rPr>
              <a:t> - </a:t>
            </a:r>
            <a:r>
              <a:rPr lang="en-GB" sz="2000" b="1" dirty="0" smtClean="0">
                <a:solidFill>
                  <a:schemeClr val="bg1"/>
                </a:solidFill>
                <a:latin typeface="CorporateATOT" pitchFamily="82" charset="0"/>
                <a:ea typeface="Times New Roman"/>
                <a:cs typeface="Arial" pitchFamily="34" charset="0"/>
              </a:rPr>
              <a:t>41 sales companies</a:t>
            </a:r>
            <a:endParaRPr lang="en-US" sz="2000" b="1" dirty="0" smtClean="0">
              <a:solidFill>
                <a:schemeClr val="bg1"/>
              </a:solidFill>
              <a:latin typeface="CorporateATOT" pitchFamily="82" charset="0"/>
              <a:ea typeface="Times New Roman"/>
              <a:cs typeface="Arial" pitchFamily="34" charset="0"/>
            </a:endParaRPr>
          </a:p>
          <a:p>
            <a:pPr marL="228600" marR="0"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n-GB" sz="2000" b="1" dirty="0" smtClean="0">
                <a:solidFill>
                  <a:schemeClr val="bg1"/>
                </a:solidFill>
                <a:latin typeface="CorporateATOT" pitchFamily="82" charset="0"/>
                <a:ea typeface="Times New Roman"/>
                <a:cs typeface="Arial" pitchFamily="34" charset="0"/>
              </a:rPr>
              <a:t>100 national partners worldwide</a:t>
            </a:r>
            <a:endParaRPr lang="en-US" sz="2000" b="1" dirty="0" smtClean="0">
              <a:solidFill>
                <a:schemeClr val="bg1"/>
              </a:solidFill>
              <a:latin typeface="CorporateATOT" pitchFamily="82" charset="0"/>
              <a:ea typeface="Times New Roman"/>
              <a:cs typeface="Arial" pitchFamily="34" charset="0"/>
            </a:endParaRPr>
          </a:p>
          <a:p>
            <a:pPr marL="228600" marR="0"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n-GB" sz="2000" b="1" dirty="0" smtClean="0">
                <a:solidFill>
                  <a:schemeClr val="bg1"/>
                </a:solidFill>
                <a:latin typeface="CorporateATOT" pitchFamily="82" charset="0"/>
                <a:ea typeface="Times New Roman"/>
                <a:cs typeface="Arial" pitchFamily="34" charset="0"/>
              </a:rPr>
              <a:t>3000+ employees</a:t>
            </a:r>
            <a:endParaRPr lang="en-US" sz="2000" b="1" dirty="0">
              <a:solidFill>
                <a:schemeClr val="bg1"/>
              </a:solidFill>
              <a:latin typeface="CorporateATOT" pitchFamily="82" charset="0"/>
              <a:ea typeface="Times New Roman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6691" y="580696"/>
            <a:ext cx="7359869" cy="181304"/>
          </a:xfrm>
          <a:prstGeom prst="rect">
            <a:avLst/>
          </a:prstGeom>
          <a:gradFill>
            <a:gsLst>
              <a:gs pos="10000">
                <a:srgbClr val="E6701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CorporateATOT" pitchFamily="8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6100" y="6172200"/>
            <a:ext cx="7848600" cy="76200"/>
          </a:xfrm>
          <a:prstGeom prst="rect">
            <a:avLst/>
          </a:prstGeom>
          <a:gradFill>
            <a:gsLst>
              <a:gs pos="10000">
                <a:srgbClr val="E6701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CorporateATOT" pitchFamily="82" charset="0"/>
            </a:endParaRPr>
          </a:p>
        </p:txBody>
      </p:sp>
      <p:pic>
        <p:nvPicPr>
          <p:cNvPr id="35" name="Picture 34" descr="lapp Logo 19-04-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55564" y="6352804"/>
            <a:ext cx="2251799" cy="373817"/>
          </a:xfrm>
          <a:prstGeom prst="rect">
            <a:avLst/>
          </a:prstGeom>
        </p:spPr>
      </p:pic>
      <p:pic>
        <p:nvPicPr>
          <p:cNvPr id="19" name="Picture 3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1" y="873456"/>
            <a:ext cx="7935224" cy="515950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20" name="Round Diagonal Corner Rectangle 19"/>
          <p:cNvSpPr/>
          <p:nvPr/>
        </p:nvSpPr>
        <p:spPr>
          <a:xfrm>
            <a:off x="448295" y="867132"/>
            <a:ext cx="1594947" cy="696197"/>
          </a:xfrm>
          <a:prstGeom prst="round2DiagRect">
            <a:avLst/>
          </a:prstGeom>
          <a:solidFill>
            <a:srgbClr val="E6701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>
                <a:latin typeface="CorporateATOT" pitchFamily="82" charset="0"/>
                <a:cs typeface="Arial" pitchFamily="34" charset="0"/>
              </a:rPr>
              <a:t>Lapp Group</a:t>
            </a:r>
            <a:endParaRPr lang="en-US" sz="1600" dirty="0" smtClean="0">
              <a:latin typeface="CorporateATOT" pitchFamily="82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4995" y="1798065"/>
            <a:ext cx="5474998" cy="83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n-GB" sz="2000" b="1" dirty="0" smtClean="0">
                <a:solidFill>
                  <a:schemeClr val="bg1"/>
                </a:solidFill>
                <a:latin typeface="CorporateATOT" pitchFamily="82" charset="0"/>
                <a:ea typeface="Times New Roman"/>
                <a:cs typeface="Arial" pitchFamily="34" charset="0"/>
              </a:rPr>
              <a:t>Founded in 1957, by Mr Oskar Lapp </a:t>
            </a:r>
          </a:p>
          <a:p>
            <a:pPr marL="228600" marR="0"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n-GB" sz="2000" b="1" dirty="0" smtClean="0">
                <a:solidFill>
                  <a:schemeClr val="bg1"/>
                </a:solidFill>
                <a:latin typeface="CorporateATOT" pitchFamily="82" charset="0"/>
                <a:ea typeface="Times New Roman"/>
                <a:cs typeface="Arial" pitchFamily="34" charset="0"/>
              </a:rPr>
              <a:t>Headquartered in Stuttgart, Germany</a:t>
            </a:r>
            <a:endParaRPr lang="en-US" sz="2000" b="1" dirty="0" smtClean="0">
              <a:solidFill>
                <a:schemeClr val="bg1"/>
              </a:solidFill>
              <a:latin typeface="CorporateATOT" pitchFamily="82" charset="0"/>
              <a:ea typeface="Times New Roman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2386112" y="1754848"/>
            <a:ext cx="5474998" cy="214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n-GB" sz="2000" b="1" dirty="0" smtClean="0">
                <a:solidFill>
                  <a:schemeClr val="bg1"/>
                </a:solidFill>
                <a:latin typeface="CorporateATOT" pitchFamily="82" charset="0"/>
                <a:ea typeface="Times New Roman"/>
                <a:cs typeface="Arial" pitchFamily="34" charset="0"/>
              </a:rPr>
              <a:t>Founded in 1957, headquartered in Stuttgart, Germany</a:t>
            </a:r>
            <a:endParaRPr lang="en-US" sz="2000" b="1" dirty="0" smtClean="0">
              <a:solidFill>
                <a:schemeClr val="bg1"/>
              </a:solidFill>
              <a:latin typeface="CorporateATOT" pitchFamily="82" charset="0"/>
              <a:ea typeface="Times New Roman"/>
              <a:cs typeface="Arial" pitchFamily="34" charset="0"/>
            </a:endParaRPr>
          </a:p>
          <a:p>
            <a:pPr marL="228600" marR="0"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n-GB" sz="2000" b="1" dirty="0" smtClean="0">
                <a:solidFill>
                  <a:schemeClr val="bg1"/>
                </a:solidFill>
                <a:latin typeface="CorporateATOT" pitchFamily="82" charset="0"/>
                <a:ea typeface="Times New Roman"/>
                <a:cs typeface="Arial" pitchFamily="34" charset="0"/>
              </a:rPr>
              <a:t>8 Brands</a:t>
            </a:r>
            <a:r>
              <a:rPr lang="en-US" sz="2000" b="1" dirty="0" smtClean="0">
                <a:solidFill>
                  <a:schemeClr val="bg1"/>
                </a:solidFill>
                <a:latin typeface="CorporateATOT" pitchFamily="82" charset="0"/>
                <a:ea typeface="Times New Roman"/>
                <a:cs typeface="Arial" pitchFamily="34" charset="0"/>
              </a:rPr>
              <a:t> - </a:t>
            </a:r>
            <a:r>
              <a:rPr lang="en-GB" sz="2000" b="1" dirty="0" smtClean="0">
                <a:solidFill>
                  <a:schemeClr val="bg1"/>
                </a:solidFill>
                <a:latin typeface="CorporateATOT" pitchFamily="82" charset="0"/>
                <a:ea typeface="Times New Roman"/>
                <a:cs typeface="Arial" pitchFamily="34" charset="0"/>
              </a:rPr>
              <a:t>40,000+ products</a:t>
            </a:r>
          </a:p>
          <a:p>
            <a:pPr marL="228600" marR="0"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n-GB" sz="2000" b="1" dirty="0" smtClean="0">
                <a:solidFill>
                  <a:schemeClr val="bg1"/>
                </a:solidFill>
                <a:latin typeface="CorporateATOT" pitchFamily="82" charset="0"/>
                <a:ea typeface="Times New Roman"/>
                <a:cs typeface="Arial" pitchFamily="34" charset="0"/>
              </a:rPr>
              <a:t>15 production sites</a:t>
            </a:r>
            <a:r>
              <a:rPr lang="en-US" sz="2000" b="1" dirty="0" smtClean="0">
                <a:solidFill>
                  <a:schemeClr val="bg1"/>
                </a:solidFill>
                <a:latin typeface="CorporateATOT" pitchFamily="82" charset="0"/>
                <a:ea typeface="Times New Roman"/>
                <a:cs typeface="Arial" pitchFamily="34" charset="0"/>
              </a:rPr>
              <a:t> - </a:t>
            </a:r>
            <a:r>
              <a:rPr lang="en-GB" sz="2000" b="1" dirty="0" smtClean="0">
                <a:solidFill>
                  <a:schemeClr val="bg1"/>
                </a:solidFill>
                <a:latin typeface="CorporateATOT" pitchFamily="82" charset="0"/>
                <a:ea typeface="Times New Roman"/>
                <a:cs typeface="Arial" pitchFamily="34" charset="0"/>
              </a:rPr>
              <a:t>41 sales companies</a:t>
            </a:r>
            <a:endParaRPr lang="en-US" sz="2000" b="1" dirty="0" smtClean="0">
              <a:solidFill>
                <a:schemeClr val="bg1"/>
              </a:solidFill>
              <a:latin typeface="CorporateATOT" pitchFamily="82" charset="0"/>
              <a:ea typeface="Times New Roman"/>
              <a:cs typeface="Arial" pitchFamily="34" charset="0"/>
            </a:endParaRPr>
          </a:p>
          <a:p>
            <a:pPr marL="228600" marR="0"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n-GB" sz="2000" b="1" dirty="0" smtClean="0">
                <a:solidFill>
                  <a:schemeClr val="bg1"/>
                </a:solidFill>
                <a:latin typeface="CorporateATOT" pitchFamily="82" charset="0"/>
                <a:ea typeface="Times New Roman"/>
                <a:cs typeface="Arial" pitchFamily="34" charset="0"/>
              </a:rPr>
              <a:t>100 national partners worldwide</a:t>
            </a:r>
            <a:endParaRPr lang="en-US" sz="2000" b="1" dirty="0" smtClean="0">
              <a:solidFill>
                <a:schemeClr val="bg1"/>
              </a:solidFill>
              <a:latin typeface="CorporateATOT" pitchFamily="82" charset="0"/>
              <a:ea typeface="Times New Roman"/>
              <a:cs typeface="Arial" pitchFamily="34" charset="0"/>
            </a:endParaRPr>
          </a:p>
          <a:p>
            <a:pPr marL="228600" marR="0"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n-GB" sz="2000" b="1" dirty="0" smtClean="0">
                <a:solidFill>
                  <a:schemeClr val="bg1"/>
                </a:solidFill>
                <a:latin typeface="CorporateATOT" pitchFamily="82" charset="0"/>
                <a:ea typeface="Times New Roman"/>
                <a:cs typeface="Arial" pitchFamily="34" charset="0"/>
              </a:rPr>
              <a:t>3000+ employees</a:t>
            </a:r>
            <a:endParaRPr lang="en-US" sz="2000" b="1" dirty="0">
              <a:solidFill>
                <a:schemeClr val="bg1"/>
              </a:solidFill>
              <a:latin typeface="CorporateATOT" pitchFamily="82" charset="0"/>
              <a:ea typeface="Times New Roman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6691" y="580696"/>
            <a:ext cx="7359869" cy="181304"/>
          </a:xfrm>
          <a:prstGeom prst="rect">
            <a:avLst/>
          </a:prstGeom>
          <a:gradFill>
            <a:gsLst>
              <a:gs pos="10000">
                <a:srgbClr val="E6701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CorporateATOT" pitchFamily="8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6100" y="6172200"/>
            <a:ext cx="7848600" cy="76200"/>
          </a:xfrm>
          <a:prstGeom prst="rect">
            <a:avLst/>
          </a:prstGeom>
          <a:gradFill>
            <a:gsLst>
              <a:gs pos="10000">
                <a:srgbClr val="E6701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CorporateATOT" pitchFamily="82" charset="0"/>
            </a:endParaRPr>
          </a:p>
        </p:txBody>
      </p:sp>
      <p:pic>
        <p:nvPicPr>
          <p:cNvPr id="35" name="Picture 34" descr="lapp Logo 19-04-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55564" y="6352804"/>
            <a:ext cx="2251799" cy="373817"/>
          </a:xfrm>
          <a:prstGeom prst="rect">
            <a:avLst/>
          </a:prstGeom>
        </p:spPr>
      </p:pic>
      <p:sp>
        <p:nvSpPr>
          <p:cNvPr id="20" name="Round Diagonal Corner Rectangle 19"/>
          <p:cNvSpPr/>
          <p:nvPr/>
        </p:nvSpPr>
        <p:spPr>
          <a:xfrm>
            <a:off x="448295" y="867132"/>
            <a:ext cx="1594947" cy="696197"/>
          </a:xfrm>
          <a:prstGeom prst="round2DiagRect">
            <a:avLst/>
          </a:prstGeom>
          <a:solidFill>
            <a:srgbClr val="E6701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>
                <a:latin typeface="CorporateATOT" pitchFamily="82" charset="0"/>
                <a:cs typeface="Arial" pitchFamily="34" charset="0"/>
              </a:rPr>
              <a:t>Lapp Family</a:t>
            </a:r>
            <a:endParaRPr lang="en-US" sz="1600" dirty="0" smtClean="0">
              <a:latin typeface="CorporateATOT" pitchFamily="82" charset="0"/>
              <a:cs typeface="Arial" pitchFamily="34" charset="0"/>
            </a:endParaRPr>
          </a:p>
        </p:txBody>
      </p:sp>
      <p:pic>
        <p:nvPicPr>
          <p:cNvPr id="9" name="Picture 21" descr="famili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60664" y="1603170"/>
            <a:ext cx="5857734" cy="44906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C:\Documents and Settings\office\Desktop\012.jpg"/>
          <p:cNvPicPr>
            <a:picLocks noChangeAspect="1" noChangeArrowheads="1"/>
          </p:cNvPicPr>
          <p:nvPr/>
        </p:nvPicPr>
        <p:blipFill>
          <a:blip r:embed="rId2" cstate="print">
            <a:lum contrast="-20000"/>
          </a:blip>
          <a:srcRect t="7665" b="-5150"/>
          <a:stretch>
            <a:fillRect/>
          </a:stretch>
        </p:blipFill>
        <p:spPr bwMode="auto">
          <a:xfrm>
            <a:off x="492839" y="897115"/>
            <a:ext cx="8418774" cy="5252315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2386112" y="1754848"/>
            <a:ext cx="5474998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n-GB" sz="2000" b="1" dirty="0" smtClean="0">
                <a:solidFill>
                  <a:schemeClr val="bg1"/>
                </a:solidFill>
                <a:latin typeface="CorporateATOT" pitchFamily="82" charset="0"/>
                <a:ea typeface="Times New Roman"/>
                <a:cs typeface="Arial" pitchFamily="34" charset="0"/>
              </a:rPr>
              <a:t> 8 Brands</a:t>
            </a:r>
            <a:r>
              <a:rPr lang="en-US" sz="2000" b="1" dirty="0" smtClean="0">
                <a:solidFill>
                  <a:schemeClr val="bg1"/>
                </a:solidFill>
                <a:latin typeface="CorporateATOT" pitchFamily="82" charset="0"/>
                <a:ea typeface="Times New Roman"/>
                <a:cs typeface="Arial" pitchFamily="34" charset="0"/>
              </a:rPr>
              <a:t> - </a:t>
            </a:r>
            <a:r>
              <a:rPr lang="en-GB" sz="2000" b="1" dirty="0" smtClean="0">
                <a:solidFill>
                  <a:schemeClr val="bg1"/>
                </a:solidFill>
                <a:latin typeface="CorporateATOT" pitchFamily="82" charset="0"/>
                <a:ea typeface="Times New Roman"/>
                <a:cs typeface="Arial" pitchFamily="34" charset="0"/>
              </a:rPr>
              <a:t>40,000+ products</a:t>
            </a:r>
          </a:p>
          <a:p>
            <a:pPr marL="228600" marR="0"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n-GB" sz="2000" b="1" dirty="0" smtClean="0">
                <a:solidFill>
                  <a:schemeClr val="bg1"/>
                </a:solidFill>
                <a:latin typeface="CorporateATOT" pitchFamily="82" charset="0"/>
                <a:ea typeface="Times New Roman"/>
                <a:cs typeface="Arial" pitchFamily="34" charset="0"/>
              </a:rPr>
              <a:t> 15 production sites</a:t>
            </a:r>
            <a:r>
              <a:rPr lang="en-US" sz="2000" b="1" dirty="0" smtClean="0">
                <a:solidFill>
                  <a:schemeClr val="bg1"/>
                </a:solidFill>
                <a:latin typeface="CorporateATOT" pitchFamily="82" charset="0"/>
                <a:ea typeface="Times New Roman"/>
                <a:cs typeface="Arial" pitchFamily="34" charset="0"/>
              </a:rPr>
              <a:t> - </a:t>
            </a:r>
            <a:r>
              <a:rPr lang="en-GB" sz="2000" b="1" dirty="0" smtClean="0">
                <a:solidFill>
                  <a:schemeClr val="bg1"/>
                </a:solidFill>
                <a:latin typeface="CorporateATOT" pitchFamily="82" charset="0"/>
                <a:ea typeface="Times New Roman"/>
                <a:cs typeface="Arial" pitchFamily="34" charset="0"/>
              </a:rPr>
              <a:t>41 sales companies</a:t>
            </a:r>
            <a:endParaRPr lang="en-US" sz="2000" b="1" dirty="0" smtClean="0">
              <a:solidFill>
                <a:schemeClr val="bg1"/>
              </a:solidFill>
              <a:latin typeface="CorporateATOT" pitchFamily="82" charset="0"/>
              <a:ea typeface="Times New Roman"/>
              <a:cs typeface="Arial" pitchFamily="34" charset="0"/>
            </a:endParaRPr>
          </a:p>
          <a:p>
            <a:pPr marL="228600" marR="0"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n-GB" sz="2000" b="1" dirty="0" smtClean="0">
                <a:solidFill>
                  <a:schemeClr val="bg1"/>
                </a:solidFill>
                <a:latin typeface="CorporateATOT" pitchFamily="82" charset="0"/>
                <a:ea typeface="Times New Roman"/>
                <a:cs typeface="Arial" pitchFamily="34" charset="0"/>
              </a:rPr>
              <a:t> 100 national partners worldwide</a:t>
            </a:r>
            <a:endParaRPr lang="en-US" sz="2000" b="1" dirty="0" smtClean="0">
              <a:solidFill>
                <a:schemeClr val="bg1"/>
              </a:solidFill>
              <a:latin typeface="CorporateATOT" pitchFamily="82" charset="0"/>
              <a:ea typeface="Times New Roman"/>
              <a:cs typeface="Arial" pitchFamily="34" charset="0"/>
            </a:endParaRPr>
          </a:p>
          <a:p>
            <a:pPr marL="228600" marR="0"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n-GB" sz="2000" b="1" dirty="0" smtClean="0">
                <a:solidFill>
                  <a:schemeClr val="bg1"/>
                </a:solidFill>
                <a:latin typeface="CorporateATOT" pitchFamily="82" charset="0"/>
                <a:ea typeface="Times New Roman"/>
                <a:cs typeface="Arial" pitchFamily="34" charset="0"/>
              </a:rPr>
              <a:t> 3000+ employees</a:t>
            </a:r>
            <a:endParaRPr lang="en-US" sz="2000" b="1" dirty="0">
              <a:solidFill>
                <a:schemeClr val="bg1"/>
              </a:solidFill>
              <a:latin typeface="CorporateATOT" pitchFamily="82" charset="0"/>
              <a:ea typeface="Times New Roman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6691" y="580696"/>
            <a:ext cx="7359869" cy="181304"/>
          </a:xfrm>
          <a:prstGeom prst="rect">
            <a:avLst/>
          </a:prstGeom>
          <a:gradFill>
            <a:gsLst>
              <a:gs pos="10000">
                <a:srgbClr val="E6701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CorporateATOT" pitchFamily="8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6100" y="6172200"/>
            <a:ext cx="7848600" cy="76200"/>
          </a:xfrm>
          <a:prstGeom prst="rect">
            <a:avLst/>
          </a:prstGeom>
          <a:gradFill>
            <a:gsLst>
              <a:gs pos="10000">
                <a:srgbClr val="E6701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CorporateATOT" pitchFamily="82" charset="0"/>
            </a:endParaRPr>
          </a:p>
        </p:txBody>
      </p:sp>
      <p:pic>
        <p:nvPicPr>
          <p:cNvPr id="35" name="Picture 34" descr="lapp Logo 19-04-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55564" y="6352804"/>
            <a:ext cx="2251799" cy="373817"/>
          </a:xfrm>
          <a:prstGeom prst="rect">
            <a:avLst/>
          </a:prstGeom>
        </p:spPr>
      </p:pic>
      <p:sp>
        <p:nvSpPr>
          <p:cNvPr id="18" name="Round Diagonal Corner Rectangle 17"/>
          <p:cNvSpPr/>
          <p:nvPr/>
        </p:nvSpPr>
        <p:spPr>
          <a:xfrm>
            <a:off x="475591" y="867132"/>
            <a:ext cx="1594947" cy="696197"/>
          </a:xfrm>
          <a:prstGeom prst="round2DiagRect">
            <a:avLst/>
          </a:prstGeom>
          <a:solidFill>
            <a:srgbClr val="E6701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>
                <a:latin typeface="CorporateATOT" pitchFamily="82" charset="0"/>
                <a:cs typeface="Arial" pitchFamily="34" charset="0"/>
              </a:rPr>
              <a:t>Lapp Group</a:t>
            </a:r>
            <a:endParaRPr lang="en-US" sz="1600" dirty="0" smtClean="0">
              <a:latin typeface="CorporateATOT" pitchFamily="82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3182" y="1310185"/>
            <a:ext cx="7595777" cy="4781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446691" y="580696"/>
            <a:ext cx="7359869" cy="181304"/>
          </a:xfrm>
          <a:prstGeom prst="rect">
            <a:avLst/>
          </a:prstGeom>
          <a:gradFill>
            <a:gsLst>
              <a:gs pos="10000">
                <a:srgbClr val="E6701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CorporateATOT" pitchFamily="8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6100" y="6172200"/>
            <a:ext cx="7848600" cy="76200"/>
          </a:xfrm>
          <a:prstGeom prst="rect">
            <a:avLst/>
          </a:prstGeom>
          <a:gradFill>
            <a:gsLst>
              <a:gs pos="10000">
                <a:srgbClr val="E6701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CorporateATOT" pitchFamily="82" charset="0"/>
            </a:endParaRPr>
          </a:p>
        </p:txBody>
      </p:sp>
      <p:pic>
        <p:nvPicPr>
          <p:cNvPr id="34" name="Picture 33" descr="lapp Logo 19-04-1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55564" y="6352804"/>
            <a:ext cx="2251799" cy="373817"/>
          </a:xfrm>
          <a:prstGeom prst="rect">
            <a:avLst/>
          </a:prstGeom>
        </p:spPr>
      </p:pic>
      <p:sp>
        <p:nvSpPr>
          <p:cNvPr id="17" name="Round Diagonal Corner Rectangle 16"/>
          <p:cNvSpPr/>
          <p:nvPr/>
        </p:nvSpPr>
        <p:spPr>
          <a:xfrm>
            <a:off x="475591" y="867132"/>
            <a:ext cx="1594947" cy="696197"/>
          </a:xfrm>
          <a:prstGeom prst="round2DiagRect">
            <a:avLst/>
          </a:prstGeom>
          <a:solidFill>
            <a:srgbClr val="E6701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>
                <a:latin typeface="CorporateATOT" pitchFamily="82" charset="0"/>
                <a:cs typeface="Arial" pitchFamily="34" charset="0"/>
              </a:rPr>
              <a:t>Global Presence</a:t>
            </a:r>
            <a:endParaRPr lang="en-US" sz="1600" dirty="0" smtClean="0">
              <a:latin typeface="CorporateATOT" pitchFamily="82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6691" y="580696"/>
            <a:ext cx="7359869" cy="181304"/>
          </a:xfrm>
          <a:prstGeom prst="rect">
            <a:avLst/>
          </a:prstGeom>
          <a:gradFill>
            <a:gsLst>
              <a:gs pos="10000">
                <a:srgbClr val="E6701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CorporateATOT" pitchFamily="8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6100" y="6172200"/>
            <a:ext cx="7848600" cy="76200"/>
          </a:xfrm>
          <a:prstGeom prst="rect">
            <a:avLst/>
          </a:prstGeom>
          <a:gradFill>
            <a:gsLst>
              <a:gs pos="10000">
                <a:srgbClr val="E6701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CorporateATOT" pitchFamily="82" charset="0"/>
            </a:endParaRPr>
          </a:p>
        </p:txBody>
      </p:sp>
      <p:pic>
        <p:nvPicPr>
          <p:cNvPr id="34" name="Picture 33" descr="lapp Logo 19-04-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55564" y="6352804"/>
            <a:ext cx="2251799" cy="373817"/>
          </a:xfrm>
          <a:prstGeom prst="rect">
            <a:avLst/>
          </a:prstGeom>
        </p:spPr>
      </p:pic>
      <p:sp>
        <p:nvSpPr>
          <p:cNvPr id="17" name="Round Diagonal Corner Rectangle 16"/>
          <p:cNvSpPr/>
          <p:nvPr/>
        </p:nvSpPr>
        <p:spPr>
          <a:xfrm>
            <a:off x="475591" y="867132"/>
            <a:ext cx="1594947" cy="696197"/>
          </a:xfrm>
          <a:prstGeom prst="round2DiagRect">
            <a:avLst/>
          </a:prstGeom>
          <a:solidFill>
            <a:srgbClr val="E6701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>
                <a:latin typeface="CorporateATOT" pitchFamily="82" charset="0"/>
                <a:cs typeface="Arial" pitchFamily="34" charset="0"/>
              </a:rPr>
              <a:t>Global Presence</a:t>
            </a:r>
            <a:endParaRPr lang="en-US" sz="1600" dirty="0" smtClean="0">
              <a:latin typeface="CorporateATOT" pitchFamily="82" charset="0"/>
              <a:cs typeface="Arial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547664" y="1337481"/>
            <a:ext cx="7132312" cy="4424063"/>
            <a:chOff x="1547664" y="2420888"/>
            <a:chExt cx="6768752" cy="4064000"/>
          </a:xfrm>
        </p:grpSpPr>
        <p:graphicFrame>
          <p:nvGraphicFramePr>
            <p:cNvPr id="20" name="Diagram 19"/>
            <p:cNvGraphicFramePr/>
            <p:nvPr>
              <p:extLst>
                <p:ext uri="{D42A27DB-BD31-4B8C-83A1-F6EECF244321}">
                  <p14:modId xmlns="" xmlns:p14="http://schemas.microsoft.com/office/powerpoint/2010/main" val="2419566819"/>
                </p:ext>
              </p:extLst>
            </p:nvPr>
          </p:nvGraphicFramePr>
          <p:xfrm>
            <a:off x="1547664" y="2420888"/>
            <a:ext cx="6096000" cy="40640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23" name="TextBox 22"/>
            <p:cNvSpPr txBox="1"/>
            <p:nvPr/>
          </p:nvSpPr>
          <p:spPr>
            <a:xfrm>
              <a:off x="5724128" y="5445224"/>
              <a:ext cx="2592288" cy="367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chemeClr val="bg2">
                      <a:lumMod val="25000"/>
                    </a:schemeClr>
                  </a:solidFill>
                  <a:latin typeface="CorpoS"/>
                </a:rPr>
                <a:t>@ 20% of Group Sales</a:t>
              </a:r>
              <a:endParaRPr lang="en-SG" sz="2000" b="1" dirty="0">
                <a:solidFill>
                  <a:schemeClr val="bg2">
                    <a:lumMod val="25000"/>
                  </a:schemeClr>
                </a:solidFill>
                <a:latin typeface="Corpo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6691" y="580696"/>
            <a:ext cx="7359869" cy="181304"/>
          </a:xfrm>
          <a:prstGeom prst="rect">
            <a:avLst/>
          </a:prstGeom>
          <a:gradFill>
            <a:gsLst>
              <a:gs pos="10000">
                <a:srgbClr val="E6701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CorporateATOT" pitchFamily="8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6100" y="6172200"/>
            <a:ext cx="7848600" cy="76200"/>
          </a:xfrm>
          <a:prstGeom prst="rect">
            <a:avLst/>
          </a:prstGeom>
          <a:gradFill>
            <a:gsLst>
              <a:gs pos="10000">
                <a:srgbClr val="E6701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CorporateATOT" pitchFamily="82" charset="0"/>
            </a:endParaRPr>
          </a:p>
        </p:txBody>
      </p:sp>
      <p:pic>
        <p:nvPicPr>
          <p:cNvPr id="34" name="Picture 33" descr="lapp Logo 19-04-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55564" y="6352804"/>
            <a:ext cx="2251799" cy="373817"/>
          </a:xfrm>
          <a:prstGeom prst="rect">
            <a:avLst/>
          </a:prstGeom>
        </p:spPr>
      </p:pic>
      <p:sp>
        <p:nvSpPr>
          <p:cNvPr id="17" name="Round Diagonal Corner Rectangle 16"/>
          <p:cNvSpPr/>
          <p:nvPr/>
        </p:nvSpPr>
        <p:spPr>
          <a:xfrm>
            <a:off x="475591" y="867132"/>
            <a:ext cx="1594947" cy="696197"/>
          </a:xfrm>
          <a:prstGeom prst="round2DiagRect">
            <a:avLst/>
          </a:prstGeom>
          <a:solidFill>
            <a:srgbClr val="E6701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>
                <a:latin typeface="CorporateATOT" pitchFamily="82" charset="0"/>
                <a:cs typeface="Arial" pitchFamily="34" charset="0"/>
              </a:rPr>
              <a:t>Asia Pacific Presence</a:t>
            </a:r>
            <a:endParaRPr lang="en-US" sz="1600" dirty="0" smtClean="0">
              <a:latin typeface="CorporateATOT" pitchFamily="82" charset="0"/>
              <a:cs typeface="Arial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2292424" y="748712"/>
            <a:ext cx="8328248" cy="5541699"/>
            <a:chOff x="2292424" y="748712"/>
            <a:chExt cx="8328248" cy="5541699"/>
          </a:xfrm>
        </p:grpSpPr>
        <p:graphicFrame>
          <p:nvGraphicFramePr>
            <p:cNvPr id="26" name="Diagram 25"/>
            <p:cNvGraphicFramePr/>
            <p:nvPr>
              <p:extLst>
                <p:ext uri="{D42A27DB-BD31-4B8C-83A1-F6EECF244321}">
                  <p14:modId xmlns="" xmlns:p14="http://schemas.microsoft.com/office/powerpoint/2010/main" val="1786624775"/>
                </p:ext>
              </p:extLst>
            </p:nvPr>
          </p:nvGraphicFramePr>
          <p:xfrm>
            <a:off x="2292424" y="748712"/>
            <a:ext cx="8328248" cy="489654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32" name="Oval 31"/>
            <p:cNvSpPr/>
            <p:nvPr/>
          </p:nvSpPr>
          <p:spPr>
            <a:xfrm>
              <a:off x="8100392" y="2708920"/>
              <a:ext cx="216024" cy="216024"/>
            </a:xfrm>
            <a:prstGeom prst="ellipse">
              <a:avLst/>
            </a:prstGeom>
            <a:solidFill>
              <a:srgbClr val="E67015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5" name="Oval 34"/>
            <p:cNvSpPr/>
            <p:nvPr/>
          </p:nvSpPr>
          <p:spPr>
            <a:xfrm>
              <a:off x="7812360" y="2708920"/>
              <a:ext cx="216024" cy="216024"/>
            </a:xfrm>
            <a:prstGeom prst="ellipse">
              <a:avLst/>
            </a:prstGeom>
            <a:solidFill>
              <a:srgbClr val="E67015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7" name="Oval 36"/>
            <p:cNvSpPr/>
            <p:nvPr/>
          </p:nvSpPr>
          <p:spPr>
            <a:xfrm>
              <a:off x="4716016" y="4437112"/>
              <a:ext cx="216024" cy="216024"/>
            </a:xfrm>
            <a:prstGeom prst="ellipse">
              <a:avLst/>
            </a:prstGeom>
            <a:solidFill>
              <a:srgbClr val="E67015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8" name="Oval 37"/>
            <p:cNvSpPr/>
            <p:nvPr/>
          </p:nvSpPr>
          <p:spPr>
            <a:xfrm>
              <a:off x="4716016" y="2708920"/>
              <a:ext cx="216024" cy="216024"/>
            </a:xfrm>
            <a:prstGeom prst="ellipse">
              <a:avLst/>
            </a:prstGeom>
            <a:solidFill>
              <a:srgbClr val="E67015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158691" y="4905416"/>
              <a:ext cx="989373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b="1" dirty="0">
                  <a:latin typeface="CorpoS"/>
                </a:rPr>
                <a:t>SINGAPORE</a:t>
              </a:r>
            </a:p>
            <a:p>
              <a:pPr algn="r"/>
              <a:r>
                <a:rPr lang="en-US" sz="1200" b="1" dirty="0">
                  <a:latin typeface="CorpoS"/>
                </a:rPr>
                <a:t>MALAYSIA</a:t>
              </a:r>
            </a:p>
            <a:p>
              <a:pPr algn="r"/>
              <a:r>
                <a:rPr lang="en-US" sz="1200" b="1" dirty="0">
                  <a:latin typeface="CorpoS"/>
                </a:rPr>
                <a:t>INDONESIA</a:t>
              </a:r>
            </a:p>
            <a:p>
              <a:pPr algn="r"/>
              <a:r>
                <a:rPr lang="en-US" sz="1200" b="1" dirty="0">
                  <a:latin typeface="CorpoS"/>
                </a:rPr>
                <a:t>THAILAND</a:t>
              </a:r>
            </a:p>
            <a:p>
              <a:pPr algn="r"/>
              <a:r>
                <a:rPr lang="en-US" sz="1200" b="1" dirty="0">
                  <a:latin typeface="CorpoS"/>
                </a:rPr>
                <a:t>PHILIPPINES</a:t>
              </a:r>
            </a:p>
            <a:p>
              <a:pPr algn="r"/>
              <a:r>
                <a:rPr lang="en-US" sz="1200" b="1" dirty="0">
                  <a:latin typeface="CorpoS"/>
                </a:rPr>
                <a:t>VIETNAM</a:t>
              </a:r>
            </a:p>
            <a:p>
              <a:pPr algn="r"/>
              <a:r>
                <a:rPr lang="en-US" sz="1200" b="1" dirty="0">
                  <a:latin typeface="CorpoS"/>
                </a:rPr>
                <a:t>REST OF </a:t>
              </a:r>
              <a:r>
                <a:rPr lang="en-US" sz="1200" b="1" dirty="0" smtClean="0">
                  <a:latin typeface="CorpoS"/>
                </a:rPr>
                <a:t>ASEAN</a:t>
              </a:r>
              <a:endParaRPr lang="en-US" sz="1200" b="1" dirty="0">
                <a:latin typeface="CorpoS"/>
              </a:endParaRPr>
            </a:p>
          </p:txBody>
        </p:sp>
        <p:cxnSp>
          <p:nvCxnSpPr>
            <p:cNvPr id="40" name="Elbow Connector 39"/>
            <p:cNvCxnSpPr/>
            <p:nvPr/>
          </p:nvCxnSpPr>
          <p:spPr>
            <a:xfrm flipV="1">
              <a:off x="5220072" y="5121440"/>
              <a:ext cx="576064" cy="360040"/>
            </a:xfrm>
            <a:prstGeom prst="bentConnector3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7807556" y="4928063"/>
              <a:ext cx="96853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b="1" dirty="0" smtClean="0">
                  <a:latin typeface="CorpoS"/>
                </a:rPr>
                <a:t>JAPAN</a:t>
              </a:r>
            </a:p>
            <a:p>
              <a:pPr algn="r"/>
              <a:r>
                <a:rPr lang="en-US" sz="1200" b="1" dirty="0" smtClean="0">
                  <a:latin typeface="CorpoS"/>
                </a:rPr>
                <a:t>TAIWAN</a:t>
              </a:r>
            </a:p>
            <a:p>
              <a:pPr algn="r"/>
              <a:r>
                <a:rPr lang="en-US" sz="1200" b="1" dirty="0" smtClean="0">
                  <a:latin typeface="CorpoS"/>
                </a:rPr>
                <a:t>AUSTRALIA</a:t>
              </a:r>
            </a:p>
            <a:p>
              <a:pPr algn="r"/>
              <a:r>
                <a:rPr lang="en-US" sz="1200" b="1" dirty="0" smtClean="0">
                  <a:latin typeface="CorpoS"/>
                </a:rPr>
                <a:t>NEW ZEALAND</a:t>
              </a:r>
              <a:endParaRPr lang="en-US" sz="1200" b="1" dirty="0">
                <a:latin typeface="CorpoS"/>
              </a:endParaRPr>
            </a:p>
          </p:txBody>
        </p:sp>
        <p:cxnSp>
          <p:nvCxnSpPr>
            <p:cNvPr id="42" name="Elbow Connector 25"/>
            <p:cNvCxnSpPr/>
            <p:nvPr/>
          </p:nvCxnSpPr>
          <p:spPr>
            <a:xfrm rot="10800000" flipH="1">
              <a:off x="7712725" y="4689392"/>
              <a:ext cx="387667" cy="548285"/>
            </a:xfrm>
            <a:prstGeom prst="bentConnector4">
              <a:avLst>
                <a:gd name="adj1" fmla="val -58968"/>
                <a:gd name="adj2" fmla="val 53318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 Placeholder 2"/>
          <p:cNvSpPr txBox="1">
            <a:spLocks/>
          </p:cNvSpPr>
          <p:nvPr/>
        </p:nvSpPr>
        <p:spPr>
          <a:xfrm>
            <a:off x="286268" y="1831569"/>
            <a:ext cx="3780765" cy="39414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20% of the global turnover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000" dirty="0" smtClean="0">
                <a:latin typeface="Arial"/>
                <a:cs typeface="Arial"/>
              </a:rPr>
              <a:t>@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1000 employee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5 </a:t>
            </a:r>
            <a:r>
              <a:rPr lang="en-US" sz="2000" dirty="0" smtClean="0">
                <a:latin typeface="Arial"/>
                <a:cs typeface="Arial"/>
              </a:rPr>
              <a:t>future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production sites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rpoS"/>
              <a:ea typeface="+mn-ea"/>
              <a:cs typeface="+mn-cs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3940368" y="5285548"/>
            <a:ext cx="216024" cy="216024"/>
          </a:xfrm>
          <a:prstGeom prst="ellipse">
            <a:avLst/>
          </a:prstGeom>
          <a:solidFill>
            <a:srgbClr val="E67015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45" name="TextBox 44"/>
          <p:cNvSpPr txBox="1"/>
          <p:nvPr/>
        </p:nvSpPr>
        <p:spPr>
          <a:xfrm>
            <a:off x="356022" y="3555343"/>
            <a:ext cx="3315226" cy="2339102"/>
          </a:xfrm>
          <a:prstGeom prst="rect">
            <a:avLst/>
          </a:prstGeom>
          <a:solidFill>
            <a:srgbClr val="E6701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CorpoS"/>
              </a:rPr>
              <a:t>LAPP</a:t>
            </a:r>
            <a:r>
              <a:rPr lang="en-US" sz="2400" dirty="0" smtClean="0">
                <a:solidFill>
                  <a:schemeClr val="bg1"/>
                </a:solidFill>
                <a:latin typeface="CorpoS"/>
              </a:rPr>
              <a:t> INDIA</a:t>
            </a:r>
          </a:p>
          <a:p>
            <a:endParaRPr lang="en-US" sz="200" dirty="0">
              <a:latin typeface="CorpoS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>
                <a:latin typeface="CorpoS"/>
              </a:rPr>
              <a:t>2</a:t>
            </a:r>
            <a:r>
              <a:rPr lang="en-US" sz="2000" b="1" baseline="30000" dirty="0" smtClean="0">
                <a:latin typeface="CorpoS"/>
              </a:rPr>
              <a:t>nd</a:t>
            </a:r>
            <a:r>
              <a:rPr lang="en-US" sz="2000" b="1" dirty="0" smtClean="0">
                <a:latin typeface="CorpoS"/>
              </a:rPr>
              <a:t> largest in Lapp Group after Germany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>
                <a:latin typeface="CorpoS"/>
              </a:rPr>
              <a:t>Focus of Group’s investment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>
                <a:latin typeface="CorpoS"/>
              </a:rPr>
              <a:t>Potential to be as large as Lapp Germany</a:t>
            </a:r>
            <a:endParaRPr lang="en-SG" sz="2000" b="1" dirty="0">
              <a:latin typeface="Corp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C:\Documents and Settings\office\Desktop\1.jpg"/>
          <p:cNvPicPr>
            <a:picLocks noChangeAspect="1" noChangeArrowheads="1"/>
          </p:cNvPicPr>
          <p:nvPr/>
        </p:nvPicPr>
        <p:blipFill>
          <a:blip r:embed="rId2" cstate="print"/>
          <a:srcRect l="6709" t="5791" r="5267" b="4479"/>
          <a:stretch>
            <a:fillRect/>
          </a:stretch>
        </p:blipFill>
        <p:spPr bwMode="auto">
          <a:xfrm>
            <a:off x="2671939" y="843146"/>
            <a:ext cx="5677373" cy="5284520"/>
          </a:xfrm>
          <a:prstGeom prst="rect">
            <a:avLst/>
          </a:prstGeom>
          <a:noFill/>
          <a:effectLst/>
        </p:spPr>
      </p:pic>
      <p:sp>
        <p:nvSpPr>
          <p:cNvPr id="4" name="Rectangle 3"/>
          <p:cNvSpPr/>
          <p:nvPr/>
        </p:nvSpPr>
        <p:spPr>
          <a:xfrm>
            <a:off x="446691" y="580696"/>
            <a:ext cx="7359869" cy="181304"/>
          </a:xfrm>
          <a:prstGeom prst="rect">
            <a:avLst/>
          </a:prstGeom>
          <a:gradFill>
            <a:gsLst>
              <a:gs pos="10000">
                <a:srgbClr val="E6701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CorporateATOT" pitchFamily="8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6100" y="6172200"/>
            <a:ext cx="7848600" cy="76200"/>
          </a:xfrm>
          <a:prstGeom prst="rect">
            <a:avLst/>
          </a:prstGeom>
          <a:gradFill>
            <a:gsLst>
              <a:gs pos="10000">
                <a:srgbClr val="E6701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CorporateATOT" pitchFamily="82" charset="0"/>
            </a:endParaRPr>
          </a:p>
        </p:txBody>
      </p:sp>
      <p:pic>
        <p:nvPicPr>
          <p:cNvPr id="24" name="Picture 23" descr="lapp Logo 19-04-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55564" y="6352804"/>
            <a:ext cx="2251799" cy="373817"/>
          </a:xfrm>
          <a:prstGeom prst="rect">
            <a:avLst/>
          </a:prstGeom>
        </p:spPr>
      </p:pic>
      <p:sp>
        <p:nvSpPr>
          <p:cNvPr id="17" name="Round Diagonal Corner Rectangle 16"/>
          <p:cNvSpPr/>
          <p:nvPr/>
        </p:nvSpPr>
        <p:spPr>
          <a:xfrm>
            <a:off x="475591" y="867132"/>
            <a:ext cx="1594947" cy="696197"/>
          </a:xfrm>
          <a:prstGeom prst="round2DiagRect">
            <a:avLst/>
          </a:prstGeom>
          <a:solidFill>
            <a:srgbClr val="E6701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>
                <a:latin typeface="CorporateATOT" pitchFamily="82" charset="0"/>
              </a:rPr>
              <a:t>Guiding Principles</a:t>
            </a:r>
            <a:endParaRPr lang="en-US" sz="1600" dirty="0" smtClean="0">
              <a:latin typeface="CorporateATOT" pitchFamily="82" charset="0"/>
            </a:endParaRPr>
          </a:p>
        </p:txBody>
      </p:sp>
      <p:pic>
        <p:nvPicPr>
          <p:cNvPr id="28" name="Picture 3" descr="C:\Documents and Settings\office\Desktop\icon.jp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</a:blip>
          <a:srcRect l="47230" b="-2139"/>
          <a:stretch>
            <a:fillRect/>
          </a:stretch>
        </p:blipFill>
        <p:spPr bwMode="auto">
          <a:xfrm>
            <a:off x="8494449" y="5986629"/>
            <a:ext cx="253985" cy="19358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9" name="Picture 28" descr="back button.png">
            <a:hlinkClick r:id="rId5" action="ppaction://hlinksldjump" tooltip="Back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8757" y="6008927"/>
            <a:ext cx="295046" cy="15565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0" name="Picture 3" descr="C:\Documents and Settings\office\Desktop\icon.jpg">
            <a:hlinkClick r:id="rId5" action="ppaction://hlinksldjump" tooltip="Home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5319" b="7764"/>
          <a:stretch>
            <a:fillRect/>
          </a:stretch>
        </p:blipFill>
        <p:spPr bwMode="auto">
          <a:xfrm>
            <a:off x="8238043" y="5992016"/>
            <a:ext cx="215053" cy="17481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0" name="Round Diagonal Corner Rectangle 19">
            <a:hlinkClick r:id="rId5" action="ppaction://hlinksldjump"/>
          </p:cNvPr>
          <p:cNvSpPr/>
          <p:nvPr/>
        </p:nvSpPr>
        <p:spPr>
          <a:xfrm>
            <a:off x="1534148" y="6400800"/>
            <a:ext cx="1021616" cy="252248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b="1" dirty="0" smtClean="0">
                <a:solidFill>
                  <a:schemeClr val="tx1"/>
                </a:solidFill>
                <a:latin typeface="CorporateATOT" pitchFamily="82" charset="0"/>
                <a:cs typeface="Arial" pitchFamily="34" charset="0"/>
              </a:rPr>
              <a:t>About LAPP</a:t>
            </a:r>
            <a:endParaRPr lang="en-US" sz="900" b="1" dirty="0">
              <a:solidFill>
                <a:schemeClr val="tx1"/>
              </a:solidFill>
              <a:latin typeface="CorporateATOT" pitchFamily="82" charset="0"/>
              <a:cs typeface="Arial" pitchFamily="34" charset="0"/>
            </a:endParaRPr>
          </a:p>
        </p:txBody>
      </p:sp>
      <p:sp>
        <p:nvSpPr>
          <p:cNvPr id="21" name="Round Diagonal Corner Rectangle 20">
            <a:hlinkClick r:id="rId7" action="ppaction://hlinksldjump"/>
          </p:cNvPr>
          <p:cNvSpPr/>
          <p:nvPr/>
        </p:nvSpPr>
        <p:spPr>
          <a:xfrm>
            <a:off x="2399863" y="6400800"/>
            <a:ext cx="872062" cy="252248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b="1" dirty="0" smtClean="0">
                <a:solidFill>
                  <a:schemeClr val="tx1"/>
                </a:solidFill>
                <a:latin typeface="CorporateATOT" pitchFamily="82" charset="0"/>
                <a:cs typeface="Arial" pitchFamily="34" charset="0"/>
              </a:rPr>
              <a:t>LAPP India</a:t>
            </a:r>
            <a:endParaRPr lang="en-US" sz="900" dirty="0">
              <a:latin typeface="CorporateATOT" pitchFamily="82" charset="0"/>
              <a:cs typeface="Arial" pitchFamily="34" charset="0"/>
            </a:endParaRPr>
          </a:p>
        </p:txBody>
      </p:sp>
      <p:sp>
        <p:nvSpPr>
          <p:cNvPr id="23" name="Round Diagonal Corner Rectangle 22">
            <a:hlinkClick r:id="rId8" action="ppaction://hlinksldjump"/>
          </p:cNvPr>
          <p:cNvSpPr/>
          <p:nvPr/>
        </p:nvSpPr>
        <p:spPr>
          <a:xfrm>
            <a:off x="3193652" y="6400800"/>
            <a:ext cx="806307" cy="252248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b="1" dirty="0" smtClean="0">
                <a:solidFill>
                  <a:schemeClr val="tx1"/>
                </a:solidFill>
                <a:latin typeface="CorporateATOT" pitchFamily="82" charset="0"/>
                <a:cs typeface="Arial" pitchFamily="34" charset="0"/>
              </a:rPr>
              <a:t>Quality</a:t>
            </a:r>
            <a:endParaRPr lang="en-US" sz="900" dirty="0">
              <a:solidFill>
                <a:schemeClr val="tx1"/>
              </a:solidFill>
              <a:latin typeface="CorporateATOT" pitchFamily="82" charset="0"/>
              <a:cs typeface="Arial" pitchFamily="34" charset="0"/>
            </a:endParaRPr>
          </a:p>
        </p:txBody>
      </p:sp>
      <p:sp>
        <p:nvSpPr>
          <p:cNvPr id="31" name="Round Diagonal Corner Rectangle 30">
            <a:hlinkClick r:id="rId9" action="ppaction://hlinksldjump"/>
          </p:cNvPr>
          <p:cNvSpPr/>
          <p:nvPr/>
        </p:nvSpPr>
        <p:spPr>
          <a:xfrm>
            <a:off x="3822601" y="6400800"/>
            <a:ext cx="1108922" cy="252248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b="1" dirty="0" smtClean="0">
                <a:solidFill>
                  <a:schemeClr val="tx1"/>
                </a:solidFill>
                <a:latin typeface="CorporateATOT" pitchFamily="82" charset="0"/>
                <a:cs typeface="Arial" pitchFamily="34" charset="0"/>
              </a:rPr>
              <a:t>Differentiators</a:t>
            </a:r>
            <a:endParaRPr lang="en-US" sz="900" dirty="0" smtClean="0">
              <a:solidFill>
                <a:schemeClr val="tx1"/>
              </a:solidFill>
              <a:latin typeface="CorporateATOT" pitchFamily="82" charset="0"/>
              <a:cs typeface="Arial" pitchFamily="34" charset="0"/>
            </a:endParaRPr>
          </a:p>
        </p:txBody>
      </p:sp>
      <p:sp>
        <p:nvSpPr>
          <p:cNvPr id="32" name="Round Diagonal Corner Rectangle 31">
            <a:hlinkClick r:id="rId10" action="ppaction://hlinksldjump"/>
          </p:cNvPr>
          <p:cNvSpPr/>
          <p:nvPr/>
        </p:nvSpPr>
        <p:spPr>
          <a:xfrm>
            <a:off x="4804264" y="6400800"/>
            <a:ext cx="733596" cy="252248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b="1" dirty="0" smtClean="0">
                <a:solidFill>
                  <a:schemeClr val="tx1"/>
                </a:solidFill>
                <a:latin typeface="CorporateATOT" pitchFamily="82" charset="0"/>
                <a:cs typeface="Arial" pitchFamily="34" charset="0"/>
              </a:rPr>
              <a:t>Brands</a:t>
            </a:r>
            <a:endParaRPr lang="en-US" sz="900" dirty="0">
              <a:latin typeface="CorporateATOT" pitchFamily="82" charset="0"/>
              <a:cs typeface="Arial" pitchFamily="34" charset="0"/>
            </a:endParaRPr>
          </a:p>
        </p:txBody>
      </p:sp>
      <p:sp>
        <p:nvSpPr>
          <p:cNvPr id="33" name="Round Diagonal Corner Rectangle 32">
            <a:hlinkClick r:id="rId11" action="ppaction://hlinksldjump"/>
          </p:cNvPr>
          <p:cNvSpPr/>
          <p:nvPr/>
        </p:nvSpPr>
        <p:spPr>
          <a:xfrm>
            <a:off x="5401702" y="6400800"/>
            <a:ext cx="733596" cy="252248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b="1" dirty="0" smtClean="0">
                <a:solidFill>
                  <a:schemeClr val="tx1"/>
                </a:solidFill>
                <a:latin typeface="CorporateATOT" pitchFamily="82" charset="0"/>
                <a:cs typeface="Arial" pitchFamily="34" charset="0"/>
              </a:rPr>
              <a:t>Solutions</a:t>
            </a:r>
            <a:endParaRPr lang="en-US" sz="900" dirty="0">
              <a:solidFill>
                <a:schemeClr val="tx1"/>
              </a:solidFill>
              <a:latin typeface="CorporateATOT" pitchFamily="82" charset="0"/>
              <a:cs typeface="Arial" pitchFamily="34" charset="0"/>
            </a:endParaRPr>
          </a:p>
        </p:txBody>
      </p:sp>
      <p:sp>
        <p:nvSpPr>
          <p:cNvPr id="34" name="Round Diagonal Corner Rectangle 33">
            <a:hlinkClick r:id="rId12" action="ppaction://hlinksldjump"/>
          </p:cNvPr>
          <p:cNvSpPr/>
          <p:nvPr/>
        </p:nvSpPr>
        <p:spPr>
          <a:xfrm>
            <a:off x="6072262" y="6400800"/>
            <a:ext cx="733596" cy="252248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b="1" dirty="0" smtClean="0">
                <a:solidFill>
                  <a:schemeClr val="tx1"/>
                </a:solidFill>
                <a:latin typeface="CorporateATOT" pitchFamily="82" charset="0"/>
                <a:cs typeface="Arial" pitchFamily="34" charset="0"/>
              </a:rPr>
              <a:t>Contact</a:t>
            </a:r>
            <a:endParaRPr lang="en-US" sz="900" dirty="0">
              <a:solidFill>
                <a:schemeClr val="tx1"/>
              </a:solidFill>
              <a:latin typeface="CorporateATOT" pitchFamily="82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C:\Documents and Settings\office\Desktop\_MG_7918.jpg"/>
          <p:cNvPicPr>
            <a:picLocks noChangeAspect="1" noChangeArrowheads="1"/>
          </p:cNvPicPr>
          <p:nvPr/>
        </p:nvPicPr>
        <p:blipFill>
          <a:blip r:embed="rId2" cstate="print"/>
          <a:srcRect t="432" b="6612"/>
          <a:stretch>
            <a:fillRect/>
          </a:stretch>
        </p:blipFill>
        <p:spPr bwMode="auto">
          <a:xfrm>
            <a:off x="492839" y="897161"/>
            <a:ext cx="8371479" cy="494791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446691" y="580696"/>
            <a:ext cx="7359869" cy="181304"/>
          </a:xfrm>
          <a:prstGeom prst="rect">
            <a:avLst/>
          </a:prstGeom>
          <a:gradFill>
            <a:gsLst>
              <a:gs pos="10000">
                <a:srgbClr val="E6701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CorporateATOT" pitchFamily="8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6100" y="6172200"/>
            <a:ext cx="7848600" cy="76200"/>
          </a:xfrm>
          <a:prstGeom prst="rect">
            <a:avLst/>
          </a:prstGeom>
          <a:gradFill>
            <a:gsLst>
              <a:gs pos="10000">
                <a:srgbClr val="E6701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CorporateATOT" pitchFamily="82" charset="0"/>
            </a:endParaRPr>
          </a:p>
        </p:txBody>
      </p:sp>
      <p:sp>
        <p:nvSpPr>
          <p:cNvPr id="39" name="Round Diagonal Corner Rectangle 38">
            <a:hlinkClick r:id="rId3" action="ppaction://hlinksldjump"/>
          </p:cNvPr>
          <p:cNvSpPr/>
          <p:nvPr/>
        </p:nvSpPr>
        <p:spPr>
          <a:xfrm>
            <a:off x="2036344" y="966952"/>
            <a:ext cx="1178996" cy="515007"/>
          </a:xfrm>
          <a:prstGeom prst="round2Diag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tint val="66000"/>
                  <a:satMod val="160000"/>
                </a:schemeClr>
              </a:gs>
              <a:gs pos="50000">
                <a:schemeClr val="tx1">
                  <a:lumMod val="65000"/>
                  <a:lumOff val="35000"/>
                  <a:tint val="44500"/>
                  <a:satMod val="160000"/>
                </a:schemeClr>
              </a:gs>
              <a:gs pos="100000">
                <a:schemeClr val="tx1">
                  <a:lumMod val="65000"/>
                  <a:lumOff val="3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 smtClean="0">
                <a:solidFill>
                  <a:schemeClr val="tx1"/>
                </a:solidFill>
                <a:latin typeface="CorporateATOT" pitchFamily="82" charset="0"/>
                <a:cs typeface="Arial" pitchFamily="34" charset="0"/>
              </a:rPr>
              <a:t>Overview</a:t>
            </a:r>
            <a:endParaRPr lang="en-US" sz="1000" dirty="0" smtClean="0">
              <a:solidFill>
                <a:schemeClr val="tx1"/>
              </a:solidFill>
              <a:latin typeface="CorporateATOT" pitchFamily="82" charset="0"/>
              <a:cs typeface="Arial" pitchFamily="34" charset="0"/>
            </a:endParaRPr>
          </a:p>
        </p:txBody>
      </p:sp>
      <p:sp>
        <p:nvSpPr>
          <p:cNvPr id="38" name="Round Diagonal Corner Rectangle 37">
            <a:hlinkClick r:id="rId4" action="ppaction://hlinksldjump"/>
          </p:cNvPr>
          <p:cNvSpPr/>
          <p:nvPr/>
        </p:nvSpPr>
        <p:spPr>
          <a:xfrm>
            <a:off x="3124695" y="966952"/>
            <a:ext cx="1178996" cy="515007"/>
          </a:xfrm>
          <a:prstGeom prst="round2Diag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tint val="66000"/>
                  <a:satMod val="160000"/>
                </a:schemeClr>
              </a:gs>
              <a:gs pos="50000">
                <a:schemeClr val="tx1">
                  <a:lumMod val="65000"/>
                  <a:lumOff val="35000"/>
                  <a:tint val="44500"/>
                  <a:satMod val="160000"/>
                </a:schemeClr>
              </a:gs>
              <a:gs pos="100000">
                <a:schemeClr val="tx1">
                  <a:lumMod val="65000"/>
                  <a:lumOff val="3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 smtClean="0">
                <a:solidFill>
                  <a:schemeClr val="tx1"/>
                </a:solidFill>
                <a:latin typeface="CorporateATOT" pitchFamily="82" charset="0"/>
                <a:cs typeface="Arial" pitchFamily="34" charset="0"/>
              </a:rPr>
              <a:t>Journey</a:t>
            </a:r>
            <a:endParaRPr lang="en-US" sz="1000" dirty="0" smtClean="0">
              <a:solidFill>
                <a:schemeClr val="tx1"/>
              </a:solidFill>
              <a:latin typeface="CorporateATOT" pitchFamily="82" charset="0"/>
              <a:cs typeface="Arial" pitchFamily="34" charset="0"/>
            </a:endParaRPr>
          </a:p>
        </p:txBody>
      </p:sp>
      <p:sp>
        <p:nvSpPr>
          <p:cNvPr id="40" name="Round Diagonal Corner Rectangle 39">
            <a:hlinkClick r:id="rId3" action="ppaction://hlinksldjump"/>
          </p:cNvPr>
          <p:cNvSpPr/>
          <p:nvPr/>
        </p:nvSpPr>
        <p:spPr>
          <a:xfrm>
            <a:off x="4219872" y="966952"/>
            <a:ext cx="1178996" cy="515007"/>
          </a:xfrm>
          <a:prstGeom prst="round2Diag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tint val="66000"/>
                  <a:satMod val="160000"/>
                </a:schemeClr>
              </a:gs>
              <a:gs pos="50000">
                <a:schemeClr val="tx1">
                  <a:lumMod val="65000"/>
                  <a:lumOff val="35000"/>
                  <a:tint val="44500"/>
                  <a:satMod val="160000"/>
                </a:schemeClr>
              </a:gs>
              <a:gs pos="100000">
                <a:schemeClr val="tx1">
                  <a:lumMod val="65000"/>
                  <a:lumOff val="3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 smtClean="0">
                <a:solidFill>
                  <a:schemeClr val="tx1"/>
                </a:solidFill>
                <a:latin typeface="CorporateATOT" pitchFamily="82" charset="0"/>
                <a:cs typeface="Arial" pitchFamily="34" charset="0"/>
              </a:rPr>
              <a:t>Network</a:t>
            </a:r>
            <a:endParaRPr lang="en-US" sz="1000" dirty="0" smtClean="0">
              <a:solidFill>
                <a:schemeClr val="tx1"/>
              </a:solidFill>
              <a:latin typeface="CorporateATOT" pitchFamily="82" charset="0"/>
              <a:cs typeface="Arial" pitchFamily="34" charset="0"/>
            </a:endParaRPr>
          </a:p>
        </p:txBody>
      </p:sp>
      <p:sp>
        <p:nvSpPr>
          <p:cNvPr id="46" name="Round Diagonal Corner Rectangle 45">
            <a:hlinkClick r:id="rId4" action="ppaction://hlinksldjump"/>
          </p:cNvPr>
          <p:cNvSpPr/>
          <p:nvPr/>
        </p:nvSpPr>
        <p:spPr>
          <a:xfrm>
            <a:off x="5314128" y="966952"/>
            <a:ext cx="1178996" cy="515007"/>
          </a:xfrm>
          <a:prstGeom prst="round2Diag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tint val="66000"/>
                  <a:satMod val="160000"/>
                </a:schemeClr>
              </a:gs>
              <a:gs pos="50000">
                <a:schemeClr val="tx1">
                  <a:lumMod val="65000"/>
                  <a:lumOff val="35000"/>
                  <a:tint val="44500"/>
                  <a:satMod val="160000"/>
                </a:schemeClr>
              </a:gs>
              <a:gs pos="100000">
                <a:schemeClr val="tx1">
                  <a:lumMod val="65000"/>
                  <a:lumOff val="3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 smtClean="0">
                <a:solidFill>
                  <a:schemeClr val="tx1"/>
                </a:solidFill>
                <a:latin typeface="CorporateATOT" pitchFamily="82" charset="0"/>
                <a:cs typeface="Arial" pitchFamily="34" charset="0"/>
              </a:rPr>
              <a:t>Diverse Verticals</a:t>
            </a:r>
          </a:p>
        </p:txBody>
      </p:sp>
      <p:sp>
        <p:nvSpPr>
          <p:cNvPr id="24" name="Round Diagonal Corner Rectangle 23">
            <a:hlinkClick r:id="rId4" action="ppaction://hlinksldjump"/>
          </p:cNvPr>
          <p:cNvSpPr/>
          <p:nvPr/>
        </p:nvSpPr>
        <p:spPr>
          <a:xfrm>
            <a:off x="6393678" y="966952"/>
            <a:ext cx="1178996" cy="515007"/>
          </a:xfrm>
          <a:prstGeom prst="round2Diag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tint val="66000"/>
                  <a:satMod val="160000"/>
                </a:schemeClr>
              </a:gs>
              <a:gs pos="50000">
                <a:schemeClr val="tx1">
                  <a:lumMod val="65000"/>
                  <a:lumOff val="35000"/>
                  <a:tint val="44500"/>
                  <a:satMod val="160000"/>
                </a:schemeClr>
              </a:gs>
              <a:gs pos="100000">
                <a:schemeClr val="tx1">
                  <a:lumMod val="65000"/>
                  <a:lumOff val="3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 smtClean="0">
                <a:solidFill>
                  <a:schemeClr val="tx1"/>
                </a:solidFill>
                <a:latin typeface="CorporateATOT" pitchFamily="82" charset="0"/>
                <a:cs typeface="Arial" pitchFamily="34" charset="0"/>
              </a:rPr>
              <a:t>Clients</a:t>
            </a:r>
          </a:p>
        </p:txBody>
      </p:sp>
      <p:sp>
        <p:nvSpPr>
          <p:cNvPr id="32" name="Round Diagonal Corner Rectangle 31"/>
          <p:cNvSpPr/>
          <p:nvPr/>
        </p:nvSpPr>
        <p:spPr>
          <a:xfrm>
            <a:off x="475591" y="867132"/>
            <a:ext cx="1594947" cy="696197"/>
          </a:xfrm>
          <a:prstGeom prst="round2DiagRect">
            <a:avLst/>
          </a:prstGeom>
          <a:solidFill>
            <a:srgbClr val="E6701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>
                <a:latin typeface="CorporateATOT" pitchFamily="82" charset="0"/>
                <a:cs typeface="Arial" pitchFamily="34" charset="0"/>
              </a:rPr>
              <a:t>Lapp India</a:t>
            </a:r>
            <a:endParaRPr lang="en-US" sz="1600" b="1" dirty="0" smtClean="0">
              <a:latin typeface="CorporateATOT" pitchFamily="82" charset="0"/>
              <a:cs typeface="Arial" pitchFamily="34" charset="0"/>
            </a:endParaRPr>
          </a:p>
        </p:txBody>
      </p:sp>
      <p:pic>
        <p:nvPicPr>
          <p:cNvPr id="27" name="Picture 26" descr="lapp Logo 19-04-1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55564" y="6352804"/>
            <a:ext cx="2251799" cy="373817"/>
          </a:xfrm>
          <a:prstGeom prst="rect">
            <a:avLst/>
          </a:prstGeom>
        </p:spPr>
      </p:pic>
      <p:pic>
        <p:nvPicPr>
          <p:cNvPr id="29" name="Picture 3" descr="C:\Documents and Settings\office\Desktop\icon.jp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</a:blip>
          <a:srcRect l="47230" b="-2139"/>
          <a:stretch>
            <a:fillRect/>
          </a:stretch>
        </p:blipFill>
        <p:spPr bwMode="auto">
          <a:xfrm>
            <a:off x="8494449" y="5986629"/>
            <a:ext cx="253985" cy="19358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1" name="Picture 3" descr="C:\Documents and Settings\office\Desktop\icon.jpg">
            <a:hlinkClick r:id="rId7" action="ppaction://hlinksldjump" tooltip="Home"/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5319" b="7764"/>
          <a:stretch>
            <a:fillRect/>
          </a:stretch>
        </p:blipFill>
        <p:spPr bwMode="auto">
          <a:xfrm>
            <a:off x="8238043" y="5992016"/>
            <a:ext cx="215053" cy="17481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 descr="Inde"/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283" y="5178938"/>
            <a:ext cx="1778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6691" y="580696"/>
            <a:ext cx="7359869" cy="181304"/>
          </a:xfrm>
          <a:prstGeom prst="rect">
            <a:avLst/>
          </a:prstGeom>
          <a:gradFill>
            <a:gsLst>
              <a:gs pos="10000">
                <a:srgbClr val="E6701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CorporateATOT" pitchFamily="8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6100" y="6172200"/>
            <a:ext cx="7848600" cy="76200"/>
          </a:xfrm>
          <a:prstGeom prst="rect">
            <a:avLst/>
          </a:prstGeom>
          <a:gradFill>
            <a:gsLst>
              <a:gs pos="10000">
                <a:srgbClr val="E6701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CorporateATOT" pitchFamily="82" charset="0"/>
            </a:endParaRPr>
          </a:p>
        </p:txBody>
      </p:sp>
      <p:pic>
        <p:nvPicPr>
          <p:cNvPr id="27" name="Picture 26" descr="lapp Logo 19-04-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55564" y="6352804"/>
            <a:ext cx="2251799" cy="373817"/>
          </a:xfrm>
          <a:prstGeom prst="rect">
            <a:avLst/>
          </a:prstGeom>
        </p:spPr>
      </p:pic>
      <p:pic>
        <p:nvPicPr>
          <p:cNvPr id="23" name="Picture 2" descr="D:\All Photos\Bhopal Inauguration Photos\Event\DSC_60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7701" y="914400"/>
            <a:ext cx="4397779" cy="2647666"/>
          </a:xfrm>
          <a:prstGeom prst="rect">
            <a:avLst/>
          </a:prstGeom>
          <a:noFill/>
        </p:spPr>
      </p:pic>
      <p:pic>
        <p:nvPicPr>
          <p:cNvPr id="28" name="Picture 27" descr="DSC_606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7546" y="938894"/>
            <a:ext cx="3903258" cy="2592462"/>
          </a:xfrm>
          <a:prstGeom prst="rect">
            <a:avLst/>
          </a:prstGeom>
        </p:spPr>
      </p:pic>
      <p:pic>
        <p:nvPicPr>
          <p:cNvPr id="41" name="Picture 40" descr="DSC_662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8614" y="3630304"/>
            <a:ext cx="3693559" cy="2453185"/>
          </a:xfrm>
          <a:prstGeom prst="rect">
            <a:avLst/>
          </a:prstGeom>
        </p:spPr>
      </p:pic>
      <p:pic>
        <p:nvPicPr>
          <p:cNvPr id="42" name="Picture 41" descr="DSC_614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76462" y="3603009"/>
            <a:ext cx="3837399" cy="254872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1705955" y="3398291"/>
            <a:ext cx="5352747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IN" sz="2000" b="1" i="1" dirty="0" smtClean="0">
                <a:solidFill>
                  <a:srgbClr val="EB7A25"/>
                </a:solidFill>
                <a:latin typeface="Times New Roman" pitchFamily="18" charset="0"/>
                <a:cs typeface="Times New Roman" pitchFamily="18" charset="0"/>
              </a:rPr>
              <a:t>Bhopal factory inaugurated November 08</a:t>
            </a:r>
            <a:r>
              <a:rPr lang="en-IN" sz="2000" b="1" i="1" smtClean="0">
                <a:solidFill>
                  <a:srgbClr val="EB7A25"/>
                </a:solidFill>
                <a:latin typeface="Times New Roman" pitchFamily="18" charset="0"/>
                <a:cs typeface="Times New Roman" pitchFamily="18" charset="0"/>
              </a:rPr>
              <a:t>, 2012</a:t>
            </a:r>
            <a:endParaRPr lang="en-IN" sz="2000" b="1" i="1" dirty="0">
              <a:solidFill>
                <a:srgbClr val="EB7A25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6691" y="580696"/>
            <a:ext cx="7359869" cy="181304"/>
          </a:xfrm>
          <a:prstGeom prst="rect">
            <a:avLst/>
          </a:prstGeom>
          <a:gradFill>
            <a:gsLst>
              <a:gs pos="10000">
                <a:srgbClr val="E6701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CorporateATOT" pitchFamily="8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6100" y="6172200"/>
            <a:ext cx="7848600" cy="76200"/>
          </a:xfrm>
          <a:prstGeom prst="rect">
            <a:avLst/>
          </a:prstGeom>
          <a:gradFill>
            <a:gsLst>
              <a:gs pos="10000">
                <a:srgbClr val="E6701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CorporateATOT" pitchFamily="82" charset="0"/>
            </a:endParaRPr>
          </a:p>
        </p:txBody>
      </p:sp>
      <p:sp>
        <p:nvSpPr>
          <p:cNvPr id="27" name="Rectangle 1"/>
          <p:cNvSpPr>
            <a:spLocks noChangeArrowheads="1"/>
          </p:cNvSpPr>
          <p:nvPr/>
        </p:nvSpPr>
        <p:spPr bwMode="auto">
          <a:xfrm>
            <a:off x="341163" y="2173514"/>
            <a:ext cx="4203541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200" b="1" dirty="0" smtClean="0">
                <a:solidFill>
                  <a:srgbClr val="E67015"/>
                </a:solidFill>
                <a:latin typeface="CorporateATOT" pitchFamily="82" charset="0"/>
                <a:ea typeface="Times New Roman" pitchFamily="18" charset="0"/>
                <a:cs typeface="Arial" pitchFamily="34" charset="0"/>
              </a:rPr>
              <a:t> Employees: 250+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200" b="1" dirty="0" smtClean="0">
                <a:solidFill>
                  <a:srgbClr val="E67015"/>
                </a:solidFill>
                <a:latin typeface="CorporateATOT" pitchFamily="82" charset="0"/>
                <a:ea typeface="Times New Roman" pitchFamily="18" charset="0"/>
                <a:cs typeface="Arial" pitchFamily="34" charset="0"/>
              </a:rPr>
              <a:t> 4 regional offices in major cities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200" b="1" dirty="0" smtClean="0">
                <a:solidFill>
                  <a:srgbClr val="E67015"/>
                </a:solidFill>
                <a:latin typeface="CorporateATOT" pitchFamily="82" charset="0"/>
                <a:ea typeface="Times New Roman" pitchFamily="18" charset="0"/>
                <a:cs typeface="Arial" pitchFamily="34" charset="0"/>
              </a:rPr>
              <a:t>  25 sales offices across the country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200" b="1" dirty="0" smtClean="0">
                <a:solidFill>
                  <a:srgbClr val="E67015"/>
                </a:solidFill>
                <a:latin typeface="CorporateATOT" pitchFamily="82" charset="0"/>
                <a:ea typeface="Times New Roman" pitchFamily="18" charset="0"/>
                <a:cs typeface="Arial" pitchFamily="34" charset="0"/>
              </a:rPr>
              <a:t> 100+ Strong dealer network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200" b="1" dirty="0" smtClean="0">
                <a:solidFill>
                  <a:srgbClr val="E67015"/>
                </a:solidFill>
                <a:latin typeface="CorporateATOT" pitchFamily="82" charset="0"/>
                <a:ea typeface="Times New Roman" pitchFamily="18" charset="0"/>
                <a:cs typeface="Arial" pitchFamily="34" charset="0"/>
              </a:rPr>
              <a:t> Warehouses near Delhi, Bangalore, &amp; Chennai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200" b="1" dirty="0" smtClean="0">
                <a:solidFill>
                  <a:srgbClr val="E67015"/>
                </a:solidFill>
                <a:latin typeface="CorporateATOT" pitchFamily="82" charset="0"/>
                <a:ea typeface="Times New Roman" pitchFamily="18" charset="0"/>
                <a:cs typeface="Arial" pitchFamily="34" charset="0"/>
              </a:rPr>
              <a:t> Expanded production &amp; harnessing facilities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200" b="1" dirty="0" smtClean="0">
                <a:solidFill>
                  <a:srgbClr val="E67015"/>
                </a:solidFill>
                <a:latin typeface="CorporateATOT" pitchFamily="82" charset="0"/>
                <a:ea typeface="Times New Roman" pitchFamily="18" charset="0"/>
                <a:cs typeface="Arial" pitchFamily="34" charset="0"/>
              </a:rPr>
              <a:t> Large  local  team  for  application  support</a:t>
            </a:r>
          </a:p>
        </p:txBody>
      </p:sp>
      <p:pic>
        <p:nvPicPr>
          <p:cNvPr id="26" name="Picture 25" descr="lapp Logo 19-04-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55564" y="6352804"/>
            <a:ext cx="2251799" cy="373817"/>
          </a:xfrm>
          <a:prstGeom prst="rect">
            <a:avLst/>
          </a:prstGeom>
        </p:spPr>
      </p:pic>
      <p:sp>
        <p:nvSpPr>
          <p:cNvPr id="18" name="Round Diagonal Corner Rectangle 17"/>
          <p:cNvSpPr/>
          <p:nvPr/>
        </p:nvSpPr>
        <p:spPr>
          <a:xfrm>
            <a:off x="475591" y="867132"/>
            <a:ext cx="1594947" cy="696197"/>
          </a:xfrm>
          <a:prstGeom prst="round2DiagRect">
            <a:avLst/>
          </a:prstGeom>
          <a:solidFill>
            <a:srgbClr val="E6701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>
                <a:latin typeface="CorporateATOT" pitchFamily="82" charset="0"/>
                <a:cs typeface="Arial" pitchFamily="34" charset="0"/>
              </a:rPr>
              <a:t>Overview</a:t>
            </a:r>
            <a:endParaRPr lang="en-US" sz="1600" dirty="0" smtClean="0">
              <a:latin typeface="CorporateATOT" pitchFamily="82" charset="0"/>
              <a:cs typeface="Arial" pitchFamily="34" charset="0"/>
            </a:endParaRPr>
          </a:p>
        </p:txBody>
      </p:sp>
      <p:pic>
        <p:nvPicPr>
          <p:cNvPr id="19" name="Picture 2" descr="C:\Documents and Settings\office\Desktop\002.jpg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4586792" y="762000"/>
            <a:ext cx="4419600" cy="51506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6691" y="580696"/>
            <a:ext cx="7359869" cy="181304"/>
          </a:xfrm>
          <a:prstGeom prst="rect">
            <a:avLst/>
          </a:prstGeom>
          <a:gradFill>
            <a:gsLst>
              <a:gs pos="10000">
                <a:srgbClr val="E6701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CorporateATOT" pitchFamily="8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6100" y="6172200"/>
            <a:ext cx="7848600" cy="76200"/>
          </a:xfrm>
          <a:prstGeom prst="rect">
            <a:avLst/>
          </a:prstGeom>
          <a:gradFill>
            <a:gsLst>
              <a:gs pos="10000">
                <a:srgbClr val="E6701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CorporateATOT" pitchFamily="82" charset="0"/>
            </a:endParaRPr>
          </a:p>
        </p:txBody>
      </p:sp>
      <p:pic>
        <p:nvPicPr>
          <p:cNvPr id="26" name="Picture 25" descr="lapp Logo 19-04-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55564" y="6352804"/>
            <a:ext cx="2251799" cy="373817"/>
          </a:xfrm>
          <a:prstGeom prst="rect">
            <a:avLst/>
          </a:prstGeom>
        </p:spPr>
      </p:pic>
      <p:sp>
        <p:nvSpPr>
          <p:cNvPr id="23" name="Round Diagonal Corner Rectangle 22"/>
          <p:cNvSpPr/>
          <p:nvPr/>
        </p:nvSpPr>
        <p:spPr>
          <a:xfrm>
            <a:off x="475591" y="867132"/>
            <a:ext cx="1594947" cy="696197"/>
          </a:xfrm>
          <a:prstGeom prst="round2DiagRect">
            <a:avLst/>
          </a:prstGeom>
          <a:solidFill>
            <a:srgbClr val="E6701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>
                <a:latin typeface="CorporateATOT" pitchFamily="82" charset="0"/>
                <a:cs typeface="Arial" pitchFamily="34" charset="0"/>
              </a:rPr>
              <a:t>Sales Network  (West)</a:t>
            </a:r>
            <a:endParaRPr lang="en-US" sz="1600" dirty="0" smtClean="0">
              <a:latin typeface="CorporateATOT" pitchFamily="82" charset="0"/>
              <a:cs typeface="Arial" pitchFamily="34" charset="0"/>
            </a:endParaRPr>
          </a:p>
        </p:txBody>
      </p:sp>
      <p:pic>
        <p:nvPicPr>
          <p:cNvPr id="32" name="Picture 2" descr="C:\Documents and Settings\office\Desktop\002.jpg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4272888" y="762000"/>
            <a:ext cx="4419600" cy="5150610"/>
          </a:xfrm>
          <a:prstGeom prst="rect">
            <a:avLst/>
          </a:prstGeom>
          <a:noFill/>
        </p:spPr>
      </p:pic>
      <p:sp>
        <p:nvSpPr>
          <p:cNvPr id="34" name="Rectangle 1"/>
          <p:cNvSpPr>
            <a:spLocks noChangeArrowheads="1"/>
          </p:cNvSpPr>
          <p:nvPr/>
        </p:nvSpPr>
        <p:spPr bwMode="auto">
          <a:xfrm>
            <a:off x="341163" y="2113420"/>
            <a:ext cx="4203541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200" b="1" dirty="0" smtClean="0">
                <a:solidFill>
                  <a:srgbClr val="E67015"/>
                </a:solidFill>
                <a:latin typeface="CorporateATOT" pitchFamily="82" charset="0"/>
                <a:ea typeface="Times New Roman" pitchFamily="18" charset="0"/>
                <a:cs typeface="Arial" pitchFamily="34" charset="0"/>
              </a:rPr>
              <a:t> Accounts to 30% of  Lapp India turnover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200" b="1" dirty="0" smtClean="0">
                <a:solidFill>
                  <a:srgbClr val="E67015"/>
                </a:solidFill>
                <a:latin typeface="CorporateATOT" pitchFamily="82" charset="0"/>
                <a:ea typeface="Times New Roman" pitchFamily="18" charset="0"/>
                <a:cs typeface="Arial" pitchFamily="34" charset="0"/>
              </a:rPr>
              <a:t> Responsible for Maharashtra, Gujarat, M.P., Chhattisgarh, Goa, Daman &amp; Diu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200" b="1" dirty="0" smtClean="0">
                <a:solidFill>
                  <a:srgbClr val="E67015"/>
                </a:solidFill>
                <a:latin typeface="CorporateATOT" pitchFamily="82" charset="0"/>
                <a:ea typeface="Times New Roman" pitchFamily="18" charset="0"/>
                <a:cs typeface="Arial" pitchFamily="34" charset="0"/>
              </a:rPr>
              <a:t> Consists of 17 sales personnel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200" b="1" dirty="0" smtClean="0">
                <a:solidFill>
                  <a:srgbClr val="E67015"/>
                </a:solidFill>
                <a:latin typeface="CorporateATOT" pitchFamily="82" charset="0"/>
                <a:ea typeface="Times New Roman" pitchFamily="18" charset="0"/>
                <a:cs typeface="Arial" pitchFamily="34" charset="0"/>
              </a:rPr>
              <a:t> Regional office at Mumbai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200" b="1" dirty="0" smtClean="0">
                <a:solidFill>
                  <a:srgbClr val="E67015"/>
                </a:solidFill>
                <a:latin typeface="CorporateATOT" pitchFamily="82" charset="0"/>
                <a:ea typeface="Times New Roman" pitchFamily="18" charset="0"/>
                <a:cs typeface="Arial" pitchFamily="34" charset="0"/>
              </a:rPr>
              <a:t> 3 branch offices at Mumbai, </a:t>
            </a:r>
            <a:r>
              <a:rPr lang="en-US" sz="2200" b="1" dirty="0" err="1" smtClean="0">
                <a:solidFill>
                  <a:srgbClr val="E67015"/>
                </a:solidFill>
                <a:latin typeface="CorporateATOT" pitchFamily="82" charset="0"/>
                <a:ea typeface="Times New Roman" pitchFamily="18" charset="0"/>
                <a:cs typeface="Arial" pitchFamily="34" charset="0"/>
              </a:rPr>
              <a:t>Pune</a:t>
            </a:r>
            <a:r>
              <a:rPr lang="en-US" sz="2200" b="1" dirty="0" smtClean="0">
                <a:solidFill>
                  <a:srgbClr val="E67015"/>
                </a:solidFill>
                <a:latin typeface="CorporateATOT" pitchFamily="82" charset="0"/>
                <a:ea typeface="Times New Roman" pitchFamily="18" charset="0"/>
                <a:cs typeface="Arial" pitchFamily="34" charset="0"/>
              </a:rPr>
              <a:t> &amp; Baroda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200" b="1" dirty="0" smtClean="0">
                <a:solidFill>
                  <a:srgbClr val="E67015"/>
                </a:solidFill>
                <a:latin typeface="CorporateATOT" pitchFamily="82" charset="0"/>
                <a:ea typeface="Times New Roman" pitchFamily="18" charset="0"/>
                <a:cs typeface="Arial" pitchFamily="34" charset="0"/>
              </a:rPr>
              <a:t> 5 Resident locations 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200" b="1" dirty="0" smtClean="0">
                <a:solidFill>
                  <a:srgbClr val="E67015"/>
                </a:solidFill>
                <a:latin typeface="CorporateATOT" pitchFamily="82" charset="0"/>
                <a:ea typeface="Times New Roman" pitchFamily="18" charset="0"/>
                <a:cs typeface="Arial" pitchFamily="34" charset="0"/>
              </a:rPr>
              <a:t> 30+ dealers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sz="2200" b="1" dirty="0" smtClean="0">
              <a:solidFill>
                <a:srgbClr val="E67015"/>
              </a:solidFill>
              <a:latin typeface="CorporateATOT" pitchFamily="82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Rectangle 9"/>
          <p:cNvSpPr>
            <a:spLocks noChangeArrowheads="1"/>
          </p:cNvSpPr>
          <p:nvPr/>
        </p:nvSpPr>
        <p:spPr bwMode="auto">
          <a:xfrm>
            <a:off x="246063" y="1897465"/>
            <a:ext cx="1619250" cy="900113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24583" name="Rectangle 12"/>
          <p:cNvSpPr>
            <a:spLocks noChangeArrowheads="1"/>
          </p:cNvSpPr>
          <p:nvPr/>
        </p:nvSpPr>
        <p:spPr bwMode="auto">
          <a:xfrm>
            <a:off x="246063" y="2886478"/>
            <a:ext cx="1619250" cy="900112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24584" name="Rectangle 13"/>
          <p:cNvSpPr>
            <a:spLocks noChangeArrowheads="1"/>
          </p:cNvSpPr>
          <p:nvPr/>
        </p:nvSpPr>
        <p:spPr bwMode="auto">
          <a:xfrm>
            <a:off x="7273925" y="1897465"/>
            <a:ext cx="1619250" cy="900113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24585" name="Rectangle 14"/>
          <p:cNvSpPr>
            <a:spLocks noChangeArrowheads="1"/>
          </p:cNvSpPr>
          <p:nvPr/>
        </p:nvSpPr>
        <p:spPr bwMode="auto">
          <a:xfrm>
            <a:off x="5518150" y="1897465"/>
            <a:ext cx="1619250" cy="900113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24586" name="Rectangle 15"/>
          <p:cNvSpPr>
            <a:spLocks noChangeArrowheads="1"/>
          </p:cNvSpPr>
          <p:nvPr/>
        </p:nvSpPr>
        <p:spPr bwMode="auto">
          <a:xfrm>
            <a:off x="3754438" y="1897465"/>
            <a:ext cx="1619250" cy="900113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24587" name="Rectangle 16"/>
          <p:cNvSpPr>
            <a:spLocks noChangeArrowheads="1"/>
          </p:cNvSpPr>
          <p:nvPr/>
        </p:nvSpPr>
        <p:spPr bwMode="auto">
          <a:xfrm>
            <a:off x="1990725" y="1897465"/>
            <a:ext cx="1619250" cy="900113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24588" name="Rectangle 17"/>
          <p:cNvSpPr>
            <a:spLocks noChangeArrowheads="1"/>
          </p:cNvSpPr>
          <p:nvPr/>
        </p:nvSpPr>
        <p:spPr bwMode="auto">
          <a:xfrm>
            <a:off x="7281863" y="2886478"/>
            <a:ext cx="1619250" cy="900112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24589" name="Rectangle 18"/>
          <p:cNvSpPr>
            <a:spLocks noChangeArrowheads="1"/>
          </p:cNvSpPr>
          <p:nvPr/>
        </p:nvSpPr>
        <p:spPr bwMode="auto">
          <a:xfrm>
            <a:off x="5526088" y="2886478"/>
            <a:ext cx="1619250" cy="900112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24590" name="Rectangle 19"/>
          <p:cNvSpPr>
            <a:spLocks noChangeArrowheads="1"/>
          </p:cNvSpPr>
          <p:nvPr/>
        </p:nvSpPr>
        <p:spPr bwMode="auto">
          <a:xfrm>
            <a:off x="3762375" y="2886478"/>
            <a:ext cx="1619250" cy="900112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24591" name="Rectangle 20"/>
          <p:cNvSpPr>
            <a:spLocks noChangeArrowheads="1"/>
          </p:cNvSpPr>
          <p:nvPr/>
        </p:nvSpPr>
        <p:spPr bwMode="auto">
          <a:xfrm>
            <a:off x="1998663" y="2886478"/>
            <a:ext cx="1619250" cy="900112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24592" name="Rectangle 21"/>
          <p:cNvSpPr>
            <a:spLocks noChangeArrowheads="1"/>
          </p:cNvSpPr>
          <p:nvPr/>
        </p:nvSpPr>
        <p:spPr bwMode="auto">
          <a:xfrm>
            <a:off x="244475" y="3885015"/>
            <a:ext cx="1619250" cy="900113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24593" name="Rectangle 22"/>
          <p:cNvSpPr>
            <a:spLocks noChangeArrowheads="1"/>
          </p:cNvSpPr>
          <p:nvPr/>
        </p:nvSpPr>
        <p:spPr bwMode="auto">
          <a:xfrm>
            <a:off x="7280275" y="3885015"/>
            <a:ext cx="1619250" cy="900113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24594" name="Rectangle 23"/>
          <p:cNvSpPr>
            <a:spLocks noChangeArrowheads="1"/>
          </p:cNvSpPr>
          <p:nvPr/>
        </p:nvSpPr>
        <p:spPr bwMode="auto">
          <a:xfrm>
            <a:off x="5524500" y="3885015"/>
            <a:ext cx="1619250" cy="900113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24595" name="Rectangle 24"/>
          <p:cNvSpPr>
            <a:spLocks noChangeArrowheads="1"/>
          </p:cNvSpPr>
          <p:nvPr/>
        </p:nvSpPr>
        <p:spPr bwMode="auto">
          <a:xfrm>
            <a:off x="3760788" y="3885015"/>
            <a:ext cx="1619250" cy="900113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24596" name="Rectangle 25"/>
          <p:cNvSpPr>
            <a:spLocks noChangeArrowheads="1"/>
          </p:cNvSpPr>
          <p:nvPr/>
        </p:nvSpPr>
        <p:spPr bwMode="auto">
          <a:xfrm>
            <a:off x="1997075" y="3885015"/>
            <a:ext cx="1619250" cy="900113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24597" name="Rectangle 26"/>
          <p:cNvSpPr>
            <a:spLocks noChangeArrowheads="1"/>
          </p:cNvSpPr>
          <p:nvPr/>
        </p:nvSpPr>
        <p:spPr bwMode="auto">
          <a:xfrm>
            <a:off x="234950" y="4885140"/>
            <a:ext cx="1619250" cy="900113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24598" name="Rectangle 27"/>
          <p:cNvSpPr>
            <a:spLocks noChangeArrowheads="1"/>
          </p:cNvSpPr>
          <p:nvPr/>
        </p:nvSpPr>
        <p:spPr bwMode="auto">
          <a:xfrm>
            <a:off x="7270750" y="4885140"/>
            <a:ext cx="1619250" cy="900113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24599" name="Rectangle 28"/>
          <p:cNvSpPr>
            <a:spLocks noChangeArrowheads="1"/>
          </p:cNvSpPr>
          <p:nvPr/>
        </p:nvSpPr>
        <p:spPr bwMode="auto">
          <a:xfrm>
            <a:off x="5514975" y="4885140"/>
            <a:ext cx="1619250" cy="900113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24600" name="Rectangle 29"/>
          <p:cNvSpPr>
            <a:spLocks noChangeArrowheads="1"/>
          </p:cNvSpPr>
          <p:nvPr/>
        </p:nvSpPr>
        <p:spPr bwMode="auto">
          <a:xfrm>
            <a:off x="3751263" y="4885140"/>
            <a:ext cx="1619250" cy="900113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24601" name="Rectangle 30"/>
          <p:cNvSpPr>
            <a:spLocks noChangeArrowheads="1"/>
          </p:cNvSpPr>
          <p:nvPr/>
        </p:nvSpPr>
        <p:spPr bwMode="auto">
          <a:xfrm>
            <a:off x="1987550" y="4885140"/>
            <a:ext cx="1619250" cy="900113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pic>
        <p:nvPicPr>
          <p:cNvPr id="24612" name="Picture 55" descr="gildemeister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50" y="10969625"/>
            <a:ext cx="1143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623" name="Picture 77" descr="siemens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53100" y="4631140"/>
            <a:ext cx="11239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15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9079" y="2233045"/>
            <a:ext cx="663586" cy="267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3" name="Picture 5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-8564" r="68892"/>
          <a:stretch>
            <a:fillRect/>
          </a:stretch>
        </p:blipFill>
        <p:spPr bwMode="auto">
          <a:xfrm>
            <a:off x="712378" y="4904475"/>
            <a:ext cx="580395" cy="615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" name="Picture 7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29853" y="5213726"/>
            <a:ext cx="878069" cy="212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5" name="Picture 9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1F1F1"/>
              </a:clrFrom>
              <a:clrTo>
                <a:srgbClr val="F1F1F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08375" y="4215527"/>
            <a:ext cx="1029409" cy="290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" name="Picture 10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012231" y="2091361"/>
            <a:ext cx="774415" cy="524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" name="Picture 11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89151" y="2174972"/>
            <a:ext cx="879364" cy="42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8" name="Picture 13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462" t="5808" r="11240"/>
          <a:stretch>
            <a:fillRect/>
          </a:stretch>
        </p:blipFill>
        <p:spPr bwMode="auto">
          <a:xfrm>
            <a:off x="2380597" y="2016661"/>
            <a:ext cx="813162" cy="660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9" name="Picture 14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437054" y="4061816"/>
            <a:ext cx="621457" cy="618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0" name="Picture 16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07829" y="4099992"/>
            <a:ext cx="711012" cy="426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" name="Picture 17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C00"/>
              </a:clrFrom>
              <a:clrTo>
                <a:srgbClr val="FFFC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73926" y="3128647"/>
            <a:ext cx="379964" cy="363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2" name="Picture 19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28672" y="2996641"/>
            <a:ext cx="686596" cy="645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3" name="Picture 20"/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5510" y="4065441"/>
            <a:ext cx="825686" cy="59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5" name="Picture 22"/>
          <p:cNvPicPr>
            <a:picLocks noChangeAspect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848828" y="3115235"/>
            <a:ext cx="754447" cy="495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6" name="Picture 19"/>
          <p:cNvPicPr>
            <a:picLocks noChangeAspect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71239" y="2063374"/>
            <a:ext cx="12192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7" name="Picture 20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2314936" y="3146096"/>
            <a:ext cx="1120253" cy="325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8" name="Picture 20"/>
          <p:cNvPicPr>
            <a:picLocks noChangeAspect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3899" y="3262760"/>
            <a:ext cx="1002600" cy="193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" name="Picture 5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6168" t="56918" b="-1744"/>
          <a:stretch>
            <a:fillRect/>
          </a:stretch>
        </p:blipFill>
        <p:spPr bwMode="auto">
          <a:xfrm>
            <a:off x="327958" y="5559596"/>
            <a:ext cx="1257869" cy="23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" name="Picture 5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2439796" y="5093703"/>
            <a:ext cx="649214" cy="500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7" name="Picture 17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4162785" y="5029523"/>
            <a:ext cx="830563" cy="624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8" name="Rectangle 77"/>
          <p:cNvSpPr/>
          <p:nvPr/>
        </p:nvSpPr>
        <p:spPr>
          <a:xfrm>
            <a:off x="446691" y="580696"/>
            <a:ext cx="7359869" cy="181304"/>
          </a:xfrm>
          <a:prstGeom prst="rect">
            <a:avLst/>
          </a:prstGeom>
          <a:gradFill>
            <a:gsLst>
              <a:gs pos="10000">
                <a:srgbClr val="E6701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CorporateATOT" pitchFamily="82" charset="0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486100" y="6172200"/>
            <a:ext cx="7848600" cy="76200"/>
          </a:xfrm>
          <a:prstGeom prst="rect">
            <a:avLst/>
          </a:prstGeom>
          <a:gradFill>
            <a:gsLst>
              <a:gs pos="10000">
                <a:srgbClr val="E6701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CorporateATOT" pitchFamily="82" charset="0"/>
            </a:endParaRPr>
          </a:p>
        </p:txBody>
      </p:sp>
      <p:pic>
        <p:nvPicPr>
          <p:cNvPr id="93" name="Picture 2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7705479" y="4073016"/>
            <a:ext cx="767498" cy="550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" name="Picture 69" descr="lapp Logo 19-04-12.jp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6755564" y="6352804"/>
            <a:ext cx="2251799" cy="373817"/>
          </a:xfrm>
          <a:prstGeom prst="rect">
            <a:avLst/>
          </a:prstGeom>
        </p:spPr>
      </p:pic>
      <p:sp>
        <p:nvSpPr>
          <p:cNvPr id="64" name="Round Diagonal Corner Rectangle 63"/>
          <p:cNvSpPr/>
          <p:nvPr/>
        </p:nvSpPr>
        <p:spPr>
          <a:xfrm>
            <a:off x="475591" y="867132"/>
            <a:ext cx="1594947" cy="696197"/>
          </a:xfrm>
          <a:prstGeom prst="round2DiagRect">
            <a:avLst/>
          </a:prstGeom>
          <a:solidFill>
            <a:srgbClr val="E6701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>
                <a:latin typeface="CorporateATOT" pitchFamily="82" charset="0"/>
                <a:cs typeface="Arial" pitchFamily="34" charset="0"/>
              </a:rPr>
              <a:t>Clients</a:t>
            </a:r>
            <a:endParaRPr lang="en-US" sz="1600" dirty="0" smtClean="0">
              <a:latin typeface="CorporateATOT" pitchFamily="82" charset="0"/>
              <a:cs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6"/>
          <p:cNvSpPr>
            <a:spLocks noGrp="1"/>
          </p:cNvSpPr>
          <p:nvPr>
            <p:ph type="sldNum" sz="quarter" idx="10"/>
          </p:nvPr>
        </p:nvSpPr>
        <p:spPr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612E9864-EAFF-4736-B824-0F44BE583D40}" type="slidenum">
              <a:rPr lang="de-DE">
                <a:latin typeface="CorporateATOT" pitchFamily="82" charset="0"/>
              </a:rPr>
              <a:pPr/>
              <a:t>15</a:t>
            </a:fld>
            <a:endParaRPr lang="de-DE">
              <a:latin typeface="CorporateATOT" pitchFamily="82" charset="0"/>
            </a:endParaRPr>
          </a:p>
        </p:txBody>
      </p:sp>
      <p:sp>
        <p:nvSpPr>
          <p:cNvPr id="24583" name="Rectangle 12"/>
          <p:cNvSpPr>
            <a:spLocks noChangeArrowheads="1"/>
          </p:cNvSpPr>
          <p:nvPr/>
        </p:nvSpPr>
        <p:spPr bwMode="auto">
          <a:xfrm>
            <a:off x="230297" y="1893220"/>
            <a:ext cx="1619250" cy="900112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24588" name="Rectangle 17"/>
          <p:cNvSpPr>
            <a:spLocks noChangeArrowheads="1"/>
          </p:cNvSpPr>
          <p:nvPr/>
        </p:nvSpPr>
        <p:spPr bwMode="auto">
          <a:xfrm>
            <a:off x="7266097" y="1893220"/>
            <a:ext cx="1619250" cy="900112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24589" name="Rectangle 18"/>
          <p:cNvSpPr>
            <a:spLocks noChangeArrowheads="1"/>
          </p:cNvSpPr>
          <p:nvPr/>
        </p:nvSpPr>
        <p:spPr bwMode="auto">
          <a:xfrm>
            <a:off x="5510322" y="1893220"/>
            <a:ext cx="1619250" cy="900112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24590" name="Rectangle 19"/>
          <p:cNvSpPr>
            <a:spLocks noChangeArrowheads="1"/>
          </p:cNvSpPr>
          <p:nvPr/>
        </p:nvSpPr>
        <p:spPr bwMode="auto">
          <a:xfrm>
            <a:off x="3746609" y="1893220"/>
            <a:ext cx="1619250" cy="900112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24591" name="Rectangle 20"/>
          <p:cNvSpPr>
            <a:spLocks noChangeArrowheads="1"/>
          </p:cNvSpPr>
          <p:nvPr/>
        </p:nvSpPr>
        <p:spPr bwMode="auto">
          <a:xfrm>
            <a:off x="1982897" y="1893220"/>
            <a:ext cx="1619250" cy="900112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24592" name="Rectangle 21"/>
          <p:cNvSpPr>
            <a:spLocks noChangeArrowheads="1"/>
          </p:cNvSpPr>
          <p:nvPr/>
        </p:nvSpPr>
        <p:spPr bwMode="auto">
          <a:xfrm>
            <a:off x="228709" y="2891757"/>
            <a:ext cx="1619250" cy="900113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24593" name="Rectangle 22"/>
          <p:cNvSpPr>
            <a:spLocks noChangeArrowheads="1"/>
          </p:cNvSpPr>
          <p:nvPr/>
        </p:nvSpPr>
        <p:spPr bwMode="auto">
          <a:xfrm>
            <a:off x="7264509" y="2891757"/>
            <a:ext cx="1619250" cy="900113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24594" name="Rectangle 23"/>
          <p:cNvSpPr>
            <a:spLocks noChangeArrowheads="1"/>
          </p:cNvSpPr>
          <p:nvPr/>
        </p:nvSpPr>
        <p:spPr bwMode="auto">
          <a:xfrm>
            <a:off x="5508734" y="2891757"/>
            <a:ext cx="1619250" cy="900113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24595" name="Rectangle 24"/>
          <p:cNvSpPr>
            <a:spLocks noChangeArrowheads="1"/>
          </p:cNvSpPr>
          <p:nvPr/>
        </p:nvSpPr>
        <p:spPr bwMode="auto">
          <a:xfrm>
            <a:off x="3745022" y="2891757"/>
            <a:ext cx="1619250" cy="900113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24596" name="Rectangle 25"/>
          <p:cNvSpPr>
            <a:spLocks noChangeArrowheads="1"/>
          </p:cNvSpPr>
          <p:nvPr/>
        </p:nvSpPr>
        <p:spPr bwMode="auto">
          <a:xfrm>
            <a:off x="1981309" y="2891757"/>
            <a:ext cx="1619250" cy="900113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24597" name="Rectangle 26"/>
          <p:cNvSpPr>
            <a:spLocks noChangeArrowheads="1"/>
          </p:cNvSpPr>
          <p:nvPr/>
        </p:nvSpPr>
        <p:spPr bwMode="auto">
          <a:xfrm>
            <a:off x="219184" y="3891882"/>
            <a:ext cx="1619250" cy="900113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24598" name="Rectangle 27"/>
          <p:cNvSpPr>
            <a:spLocks noChangeArrowheads="1"/>
          </p:cNvSpPr>
          <p:nvPr/>
        </p:nvSpPr>
        <p:spPr bwMode="auto">
          <a:xfrm>
            <a:off x="7254984" y="3891882"/>
            <a:ext cx="1619250" cy="900113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24599" name="Rectangle 28"/>
          <p:cNvSpPr>
            <a:spLocks noChangeArrowheads="1"/>
          </p:cNvSpPr>
          <p:nvPr/>
        </p:nvSpPr>
        <p:spPr bwMode="auto">
          <a:xfrm>
            <a:off x="5499209" y="3891882"/>
            <a:ext cx="1619250" cy="900113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24600" name="Rectangle 29"/>
          <p:cNvSpPr>
            <a:spLocks noChangeArrowheads="1"/>
          </p:cNvSpPr>
          <p:nvPr/>
        </p:nvSpPr>
        <p:spPr bwMode="auto">
          <a:xfrm>
            <a:off x="3735497" y="3891882"/>
            <a:ext cx="1619250" cy="900113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24601" name="Rectangle 30"/>
          <p:cNvSpPr>
            <a:spLocks noChangeArrowheads="1"/>
          </p:cNvSpPr>
          <p:nvPr/>
        </p:nvSpPr>
        <p:spPr bwMode="auto">
          <a:xfrm>
            <a:off x="1971784" y="3891882"/>
            <a:ext cx="1619250" cy="900113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24603" name="Rectangle 35"/>
          <p:cNvSpPr>
            <a:spLocks noChangeArrowheads="1"/>
          </p:cNvSpPr>
          <p:nvPr/>
        </p:nvSpPr>
        <p:spPr bwMode="auto">
          <a:xfrm>
            <a:off x="217597" y="4899945"/>
            <a:ext cx="1619250" cy="900112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24604" name="Rectangle 38"/>
          <p:cNvSpPr>
            <a:spLocks noChangeArrowheads="1"/>
          </p:cNvSpPr>
          <p:nvPr/>
        </p:nvSpPr>
        <p:spPr bwMode="auto">
          <a:xfrm>
            <a:off x="3733909" y="4899945"/>
            <a:ext cx="1619250" cy="900112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24605" name="Rectangle 39"/>
          <p:cNvSpPr>
            <a:spLocks noChangeArrowheads="1"/>
          </p:cNvSpPr>
          <p:nvPr/>
        </p:nvSpPr>
        <p:spPr bwMode="auto">
          <a:xfrm>
            <a:off x="1970197" y="4899945"/>
            <a:ext cx="1619250" cy="900112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pic>
        <p:nvPicPr>
          <p:cNvPr id="24612" name="Picture 55" descr="gildemeister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50" y="10969625"/>
            <a:ext cx="1143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04750" y="2039459"/>
            <a:ext cx="651029" cy="651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3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00135" y="2204912"/>
            <a:ext cx="705672" cy="338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7575" y="2142567"/>
            <a:ext cx="395174" cy="4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5" name="Picture 4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75584" y="1960091"/>
            <a:ext cx="1182442" cy="683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" name="Picture 12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8873" y="2097254"/>
            <a:ext cx="689152" cy="619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33538" y="3127915"/>
            <a:ext cx="1065135" cy="464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8" name="Picture 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049450" y="4141181"/>
            <a:ext cx="683835" cy="352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9" name="Picture 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84426" y="4066173"/>
            <a:ext cx="497985" cy="663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0" name="Picture 10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CFD"/>
              </a:clrFrom>
              <a:clrTo>
                <a:srgbClr val="FEFC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402" y="3080007"/>
            <a:ext cx="629724" cy="582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" name="Picture 1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92946" y="3059502"/>
            <a:ext cx="612924" cy="61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2" name="Picture 1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715419" y="3238617"/>
            <a:ext cx="725832" cy="32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3" name="Picture 14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971190" y="4194793"/>
            <a:ext cx="1231203" cy="259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5" name="Picture 19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436636" y="4249132"/>
            <a:ext cx="1281696" cy="164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6" name="Picture 21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129129" y="3138269"/>
            <a:ext cx="786375" cy="348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7" name="Picture 22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63573" y="4223106"/>
            <a:ext cx="1233912" cy="330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8" name="Rectangle 67"/>
          <p:cNvSpPr/>
          <p:nvPr/>
        </p:nvSpPr>
        <p:spPr>
          <a:xfrm>
            <a:off x="446691" y="580696"/>
            <a:ext cx="7359869" cy="181304"/>
          </a:xfrm>
          <a:prstGeom prst="rect">
            <a:avLst/>
          </a:prstGeom>
          <a:gradFill>
            <a:gsLst>
              <a:gs pos="10000">
                <a:srgbClr val="E6701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CorporateATOT" pitchFamily="82" charset="0"/>
            </a:endParaRPr>
          </a:p>
        </p:txBody>
      </p:sp>
      <p:sp>
        <p:nvSpPr>
          <p:cNvPr id="90" name="Rectangle 35"/>
          <p:cNvSpPr>
            <a:spLocks noChangeArrowheads="1"/>
          </p:cNvSpPr>
          <p:nvPr/>
        </p:nvSpPr>
        <p:spPr bwMode="auto">
          <a:xfrm>
            <a:off x="217597" y="4899945"/>
            <a:ext cx="1619250" cy="900112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91" name="Rectangle 38"/>
          <p:cNvSpPr>
            <a:spLocks noChangeArrowheads="1"/>
          </p:cNvSpPr>
          <p:nvPr/>
        </p:nvSpPr>
        <p:spPr bwMode="auto">
          <a:xfrm>
            <a:off x="3733909" y="4899945"/>
            <a:ext cx="1619250" cy="900112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sp>
        <p:nvSpPr>
          <p:cNvPr id="92" name="Rectangle 39"/>
          <p:cNvSpPr>
            <a:spLocks noChangeArrowheads="1"/>
          </p:cNvSpPr>
          <p:nvPr/>
        </p:nvSpPr>
        <p:spPr bwMode="auto">
          <a:xfrm>
            <a:off x="1970197" y="4899945"/>
            <a:ext cx="1619250" cy="900112"/>
          </a:xfrm>
          <a:prstGeom prst="rect">
            <a:avLst/>
          </a:prstGeom>
          <a:solidFill>
            <a:srgbClr val="EAEAEA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rporateATOT" pitchFamily="82" charset="0"/>
            </a:endParaRPr>
          </a:p>
        </p:txBody>
      </p:sp>
      <p:pic>
        <p:nvPicPr>
          <p:cNvPr id="94" name="Picture 3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8161" y="5119854"/>
            <a:ext cx="796226" cy="478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" name="Picture 8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2440942" y="5151078"/>
            <a:ext cx="655549" cy="398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4" name="Picture 15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3811245" y="5249908"/>
            <a:ext cx="1489284" cy="149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7" name="Rectangle 96"/>
          <p:cNvSpPr/>
          <p:nvPr/>
        </p:nvSpPr>
        <p:spPr>
          <a:xfrm>
            <a:off x="486100" y="6172200"/>
            <a:ext cx="7848600" cy="76200"/>
          </a:xfrm>
          <a:prstGeom prst="rect">
            <a:avLst/>
          </a:prstGeom>
          <a:gradFill>
            <a:gsLst>
              <a:gs pos="10000">
                <a:srgbClr val="E6701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CorporateATOT" pitchFamily="82" charset="0"/>
            </a:endParaRPr>
          </a:p>
        </p:txBody>
      </p:sp>
      <p:pic>
        <p:nvPicPr>
          <p:cNvPr id="72" name="Picture 71" descr="lapp Logo 19-04-12.jp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755564" y="6352804"/>
            <a:ext cx="2251799" cy="373817"/>
          </a:xfrm>
          <a:prstGeom prst="rect">
            <a:avLst/>
          </a:prstGeom>
        </p:spPr>
      </p:pic>
      <p:sp>
        <p:nvSpPr>
          <p:cNvPr id="69" name="Round Diagonal Corner Rectangle 68"/>
          <p:cNvSpPr/>
          <p:nvPr/>
        </p:nvSpPr>
        <p:spPr>
          <a:xfrm>
            <a:off x="475591" y="867132"/>
            <a:ext cx="1594947" cy="696197"/>
          </a:xfrm>
          <a:prstGeom prst="round2DiagRect">
            <a:avLst/>
          </a:prstGeom>
          <a:solidFill>
            <a:srgbClr val="E6701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>
                <a:latin typeface="CorporateATOT" pitchFamily="82" charset="0"/>
                <a:cs typeface="Arial" pitchFamily="34" charset="0"/>
              </a:rPr>
              <a:t>Clients</a:t>
            </a:r>
            <a:endParaRPr lang="en-US" sz="1600" dirty="0" smtClean="0">
              <a:latin typeface="CorporateATOT" pitchFamily="82" charset="0"/>
              <a:cs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6691" y="580696"/>
            <a:ext cx="7359869" cy="181304"/>
          </a:xfrm>
          <a:prstGeom prst="rect">
            <a:avLst/>
          </a:prstGeom>
          <a:gradFill>
            <a:gsLst>
              <a:gs pos="10000">
                <a:srgbClr val="E6701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CorporateATOT" pitchFamily="8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6100" y="6172200"/>
            <a:ext cx="7848600" cy="76200"/>
          </a:xfrm>
          <a:prstGeom prst="rect">
            <a:avLst/>
          </a:prstGeom>
          <a:gradFill>
            <a:gsLst>
              <a:gs pos="10000">
                <a:srgbClr val="E6701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CorporateATOT" pitchFamily="82" charset="0"/>
            </a:endParaRPr>
          </a:p>
        </p:txBody>
      </p:sp>
      <p:sp>
        <p:nvSpPr>
          <p:cNvPr id="32" name="Round Diagonal Corner Rectangle 31"/>
          <p:cNvSpPr/>
          <p:nvPr/>
        </p:nvSpPr>
        <p:spPr>
          <a:xfrm>
            <a:off x="475591" y="867132"/>
            <a:ext cx="1594947" cy="696197"/>
          </a:xfrm>
          <a:prstGeom prst="round2DiagRect">
            <a:avLst/>
          </a:prstGeom>
          <a:solidFill>
            <a:srgbClr val="E6701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>
                <a:latin typeface="CorporateATOT" pitchFamily="82" charset="0"/>
                <a:cs typeface="Arial" pitchFamily="34" charset="0"/>
              </a:rPr>
              <a:t>Brands</a:t>
            </a:r>
            <a:endParaRPr lang="en-US" sz="1600" dirty="0" smtClean="0">
              <a:latin typeface="CorporateATOT" pitchFamily="82" charset="0"/>
              <a:cs typeface="Arial" pitchFamily="34" charset="0"/>
            </a:endParaRPr>
          </a:p>
        </p:txBody>
      </p:sp>
      <p:pic>
        <p:nvPicPr>
          <p:cNvPr id="24" name="Picture 23" descr="lapp Logo 19-04-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55564" y="6352804"/>
            <a:ext cx="2251799" cy="373817"/>
          </a:xfrm>
          <a:prstGeom prst="rect">
            <a:avLst/>
          </a:prstGeom>
        </p:spPr>
      </p:pic>
      <p:pic>
        <p:nvPicPr>
          <p:cNvPr id="3075" name="Picture 3" descr="C:\Users\acer\AppData\Local\Temp\Rar$DI02.592\lapp logo 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0857" y="1949424"/>
            <a:ext cx="2944926" cy="6344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6" name="Picture 4" descr="C:\Users\acer\AppData\Local\Temp\Rar$DI08.442\lapp logo 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6357" y="2904065"/>
            <a:ext cx="2931763" cy="6316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7" name="Picture 5" descr="C:\Users\acer\AppData\Local\Temp\Rar$DI09.777\lapp logo 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66356" y="3937470"/>
            <a:ext cx="2931764" cy="6316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8" name="Picture 6" descr="C:\Users\acer\AppData\Local\Temp\Rar$DI07.982\lapp logo 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81854" y="4929580"/>
            <a:ext cx="2911994" cy="627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9" name="Picture 7" descr="C:\Users\acer\AppData\Local\Temp\Rar$DI09.832\lapp logo 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56353" y="1953924"/>
            <a:ext cx="2911993" cy="627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80" name="Picture 8" descr="C:\Users\acer\AppData\Local\Temp\Rar$DI36.533\lapp logo 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59021" y="2905790"/>
            <a:ext cx="2883251" cy="6211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81" name="Picture 9" descr="C:\Users\acer\AppData\Local\Temp\Rar$DI01.373\lapp logo 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977377" y="3933876"/>
            <a:ext cx="2953825" cy="636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82" name="Picture 10" descr="C:\Users\acer\AppData\Local\Temp\Rar$DI07.919\lapp logo 5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75353" y="4916121"/>
            <a:ext cx="2874356" cy="6192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3" descr="C:\Documents and Settings\office\Desktop\icon.jpg">
            <a:hlinkClick r:id="rId11" action="ppaction://hlinkfile" tooltip="Home"/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5319" b="7764"/>
          <a:stretch>
            <a:fillRect/>
          </a:stretch>
        </p:blipFill>
        <p:spPr bwMode="auto">
          <a:xfrm>
            <a:off x="3791662" y="6358002"/>
            <a:ext cx="307372" cy="25087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1440" rIns="91440" anchor="t">
            <a:normAutofit/>
          </a:bodyPr>
          <a:lstStyle/>
          <a:p>
            <a:pPr algn="ctr"/>
            <a:r>
              <a:rPr lang="en-US" sz="2500" i="1" dirty="0" smtClean="0">
                <a:latin typeface="CorporateATOT"/>
              </a:rPr>
              <a:t>Insulation Machine – SAMP, Italy &amp; </a:t>
            </a:r>
            <a:r>
              <a:rPr lang="en-US" sz="2500" i="1" dirty="0" err="1" smtClean="0">
                <a:latin typeface="CorporateATOT"/>
              </a:rPr>
              <a:t>Rosendhal</a:t>
            </a:r>
            <a:r>
              <a:rPr lang="en-US" sz="2500" i="1" dirty="0" smtClean="0">
                <a:latin typeface="CorporateATOT"/>
              </a:rPr>
              <a:t>, Austria</a:t>
            </a:r>
          </a:p>
        </p:txBody>
      </p:sp>
      <p:pic>
        <p:nvPicPr>
          <p:cNvPr id="1024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990600"/>
            <a:ext cx="8229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1440" rIns="91440" anchor="t">
            <a:normAutofit/>
          </a:bodyPr>
          <a:lstStyle/>
          <a:p>
            <a:pPr algn="ctr"/>
            <a:r>
              <a:rPr lang="en-US" sz="2500" i="1" dirty="0" smtClean="0">
                <a:latin typeface="CorporateATOT"/>
              </a:rPr>
              <a:t>Sheathing Machine – SAMP, Italy &amp; </a:t>
            </a:r>
            <a:r>
              <a:rPr lang="en-US" sz="2500" i="1" dirty="0" err="1" smtClean="0">
                <a:latin typeface="CorporateATOT"/>
              </a:rPr>
              <a:t>Mallifer</a:t>
            </a:r>
            <a:r>
              <a:rPr lang="en-US" sz="2500" i="1" dirty="0" smtClean="0">
                <a:latin typeface="CorporateATOT"/>
              </a:rPr>
              <a:t>, Finland</a:t>
            </a:r>
          </a:p>
        </p:txBody>
      </p:sp>
      <p:pic>
        <p:nvPicPr>
          <p:cNvPr id="1126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990600"/>
            <a:ext cx="79248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6691" y="580696"/>
            <a:ext cx="7359869" cy="181304"/>
          </a:xfrm>
          <a:prstGeom prst="rect">
            <a:avLst/>
          </a:prstGeom>
          <a:gradFill>
            <a:gsLst>
              <a:gs pos="10000">
                <a:srgbClr val="E6701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CorporateATOT" pitchFamily="8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6100" y="6172200"/>
            <a:ext cx="7848600" cy="76200"/>
          </a:xfrm>
          <a:prstGeom prst="rect">
            <a:avLst/>
          </a:prstGeom>
          <a:gradFill>
            <a:gsLst>
              <a:gs pos="10000">
                <a:srgbClr val="E6701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CorporateATOT" pitchFamily="82" charset="0"/>
            </a:endParaRPr>
          </a:p>
        </p:txBody>
      </p:sp>
      <p:pic>
        <p:nvPicPr>
          <p:cNvPr id="24" name="Picture 23" descr="lapp Logo 19-04-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55564" y="6352804"/>
            <a:ext cx="2251799" cy="373817"/>
          </a:xfrm>
          <a:prstGeom prst="rect">
            <a:avLst/>
          </a:prstGeom>
        </p:spPr>
      </p:pic>
      <p:sp>
        <p:nvSpPr>
          <p:cNvPr id="17" name="Title 16"/>
          <p:cNvSpPr>
            <a:spLocks noGrp="1"/>
          </p:cNvSpPr>
          <p:nvPr>
            <p:ph type="ctrTitle"/>
          </p:nvPr>
        </p:nvSpPr>
        <p:spPr>
          <a:xfrm>
            <a:off x="475013" y="1679163"/>
            <a:ext cx="8182098" cy="1470025"/>
          </a:xfrm>
        </p:spPr>
        <p:txBody>
          <a:bodyPr>
            <a:normAutofit/>
          </a:bodyPr>
          <a:lstStyle/>
          <a:p>
            <a:r>
              <a:rPr lang="en-IN" sz="4000" b="1" spc="300" dirty="0" smtClean="0">
                <a:latin typeface="CorporateATOT"/>
              </a:rPr>
              <a:t>Where is </a:t>
            </a:r>
            <a:r>
              <a:rPr lang="en-IN" sz="4000" b="1" spc="300" dirty="0" smtClean="0">
                <a:solidFill>
                  <a:srgbClr val="EB7A25"/>
                </a:solidFill>
                <a:latin typeface="CorporateATOT"/>
              </a:rPr>
              <a:t>Lapp</a:t>
            </a:r>
            <a:r>
              <a:rPr lang="en-IN" sz="4000" b="1" spc="300" dirty="0" smtClean="0">
                <a:latin typeface="CorporateATOT"/>
              </a:rPr>
              <a:t> Different from Others ???</a:t>
            </a:r>
            <a:endParaRPr lang="en-IN" sz="4000" b="1" spc="300" dirty="0">
              <a:latin typeface="CorporateATOT"/>
            </a:endParaRPr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6691" y="580696"/>
            <a:ext cx="7359869" cy="181304"/>
          </a:xfrm>
          <a:prstGeom prst="rect">
            <a:avLst/>
          </a:prstGeom>
          <a:gradFill>
            <a:gsLst>
              <a:gs pos="10000">
                <a:srgbClr val="E6701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CorporateATOT" pitchFamily="8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6100" y="6172200"/>
            <a:ext cx="7848600" cy="76200"/>
          </a:xfrm>
          <a:prstGeom prst="rect">
            <a:avLst/>
          </a:prstGeom>
          <a:gradFill>
            <a:gsLst>
              <a:gs pos="10000">
                <a:srgbClr val="E6701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CorporateATOT" pitchFamily="82" charset="0"/>
            </a:endParaRPr>
          </a:p>
        </p:txBody>
      </p:sp>
      <p:pic>
        <p:nvPicPr>
          <p:cNvPr id="24" name="Picture 23" descr="lapp Logo 19-04-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55564" y="6352804"/>
            <a:ext cx="2251799" cy="373817"/>
          </a:xfrm>
          <a:prstGeom prst="rect">
            <a:avLst/>
          </a:prstGeom>
        </p:spPr>
      </p:pic>
      <p:sp>
        <p:nvSpPr>
          <p:cNvPr id="17" name="Title 16"/>
          <p:cNvSpPr>
            <a:spLocks noGrp="1"/>
          </p:cNvSpPr>
          <p:nvPr>
            <p:ph type="ctrTitle"/>
          </p:nvPr>
        </p:nvSpPr>
        <p:spPr>
          <a:xfrm>
            <a:off x="475013" y="1679163"/>
            <a:ext cx="8182098" cy="1470025"/>
          </a:xfrm>
        </p:spPr>
        <p:txBody>
          <a:bodyPr>
            <a:normAutofit/>
          </a:bodyPr>
          <a:lstStyle/>
          <a:p>
            <a:r>
              <a:rPr lang="en-IN" sz="4000" b="1" spc="300" dirty="0" smtClean="0">
                <a:latin typeface="CorporateATOT"/>
              </a:rPr>
              <a:t>Where is </a:t>
            </a:r>
            <a:r>
              <a:rPr lang="en-IN" sz="4000" b="1" spc="300" dirty="0" smtClean="0">
                <a:solidFill>
                  <a:srgbClr val="EB7A25"/>
                </a:solidFill>
                <a:latin typeface="CorporateATOT"/>
              </a:rPr>
              <a:t>Lapp</a:t>
            </a:r>
            <a:r>
              <a:rPr lang="en-IN" sz="4000" b="1" spc="300" dirty="0" smtClean="0">
                <a:latin typeface="CorporateATOT"/>
              </a:rPr>
              <a:t> Different from Others ???</a:t>
            </a:r>
            <a:endParaRPr lang="en-IN" sz="4000" b="1" spc="300" dirty="0">
              <a:latin typeface="CorporateATOT"/>
            </a:endParaRPr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Raw Material</a:t>
            </a:r>
          </a:p>
          <a:p>
            <a:r>
              <a:rPr lang="en-IN" dirty="0" smtClean="0"/>
              <a:t>Processes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73242" y="3230092"/>
            <a:ext cx="4845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dirty="0" smtClean="0"/>
              <a:t>Management Philosophy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8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9090" name="Picture 2" descr="COPPER PALLET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52248" y="6164317"/>
            <a:ext cx="3559731" cy="400110"/>
          </a:xfrm>
          <a:prstGeom prst="rect">
            <a:avLst/>
          </a:prstGeom>
          <a:solidFill>
            <a:srgbClr val="EB7A25"/>
          </a:solidFill>
        </p:spPr>
        <p:txBody>
          <a:bodyPr wrap="square" rtlCol="0">
            <a:spAutoFit/>
          </a:bodyPr>
          <a:lstStyle/>
          <a:p>
            <a:r>
              <a:rPr lang="en-IN" sz="2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1.8 sq mm imported copper rods</a:t>
            </a:r>
            <a:endParaRPr lang="en-IN" sz="20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ChangeArrowheads="1"/>
          </p:cNvSpPr>
          <p:nvPr/>
        </p:nvSpPr>
        <p:spPr bwMode="auto">
          <a:xfrm>
            <a:off x="204952" y="1318008"/>
            <a:ext cx="8385011" cy="323165"/>
          </a:xfrm>
          <a:prstGeom prst="rect">
            <a:avLst/>
          </a:prstGeom>
          <a:solidFill>
            <a:srgbClr val="E67015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		</a:t>
            </a:r>
            <a:r>
              <a:rPr lang="en-US" sz="2000" b="1" dirty="0" smtClean="0">
                <a:solidFill>
                  <a:schemeClr val="bg1"/>
                </a:solidFill>
                <a:latin typeface="CorporateATOT" pitchFamily="82" charset="0"/>
                <a:cs typeface="Times New Roman" pitchFamily="18" charset="0"/>
              </a:rPr>
              <a:t>Lapp</a:t>
            </a: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			</a:t>
            </a:r>
            <a:r>
              <a:rPr lang="en-US" sz="2000" b="1" dirty="0" smtClean="0">
                <a:solidFill>
                  <a:schemeClr val="bg1"/>
                </a:solidFill>
                <a:latin typeface="CorporateATOT" pitchFamily="82" charset="0"/>
                <a:cs typeface="Times New Roman" pitchFamily="18" charset="0"/>
              </a:rPr>
              <a:t>Others</a:t>
            </a: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		</a:t>
            </a:r>
            <a:r>
              <a:rPr lang="en-US" sz="2000" b="1" dirty="0" smtClean="0">
                <a:solidFill>
                  <a:schemeClr val="bg1"/>
                </a:solidFill>
                <a:latin typeface="CorporateATOT" pitchFamily="82" charset="0"/>
                <a:cs typeface="Times New Roman" pitchFamily="18" charset="0"/>
              </a:rPr>
              <a:t>Benefits</a:t>
            </a: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	</a:t>
            </a:r>
            <a:endParaRPr lang="en-US" sz="2000" b="1" dirty="0">
              <a:latin typeface="CorporateATOT" pitchFamily="82" charset="0"/>
              <a:cs typeface="Times New Roman" pitchFamily="18" charset="0"/>
            </a:endParaRPr>
          </a:p>
        </p:txBody>
      </p:sp>
      <p:pic>
        <p:nvPicPr>
          <p:cNvPr id="8197" name="Picture 26" descr="lapp Logo 19-04-1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54813" y="6353175"/>
            <a:ext cx="2252662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 Diagonal Corner Rectangle 7">
            <a:hlinkClick r:id="rId3" action="ppaction://hlinksldjump"/>
          </p:cNvPr>
          <p:cNvSpPr/>
          <p:nvPr/>
        </p:nvSpPr>
        <p:spPr>
          <a:xfrm>
            <a:off x="1973280" y="383610"/>
            <a:ext cx="1178996" cy="515007"/>
          </a:xfrm>
          <a:prstGeom prst="round2Diag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tint val="66000"/>
                  <a:satMod val="160000"/>
                </a:schemeClr>
              </a:gs>
              <a:gs pos="50000">
                <a:schemeClr val="tx1">
                  <a:lumMod val="65000"/>
                  <a:lumOff val="35000"/>
                  <a:tint val="44500"/>
                  <a:satMod val="160000"/>
                </a:schemeClr>
              </a:gs>
              <a:gs pos="100000">
                <a:schemeClr val="tx1">
                  <a:lumMod val="65000"/>
                  <a:lumOff val="3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>
                <a:solidFill>
                  <a:schemeClr val="tx1"/>
                </a:solidFill>
                <a:latin typeface="CorporateATOT" pitchFamily="82" charset="0"/>
                <a:cs typeface="Arial" pitchFamily="34" charset="0"/>
              </a:rPr>
              <a:t>Copper</a:t>
            </a:r>
            <a:endParaRPr lang="en-US" sz="1600" b="1" dirty="0" smtClean="0">
              <a:solidFill>
                <a:schemeClr val="tx1"/>
              </a:solidFill>
              <a:latin typeface="CorporateATOT" pitchFamily="82" charset="0"/>
              <a:cs typeface="Arial" pitchFamily="34" charset="0"/>
            </a:endParaRPr>
          </a:p>
        </p:txBody>
      </p:sp>
      <p:sp>
        <p:nvSpPr>
          <p:cNvPr id="9" name="Round Diagonal Corner Rectangle 8"/>
          <p:cNvSpPr/>
          <p:nvPr/>
        </p:nvSpPr>
        <p:spPr>
          <a:xfrm>
            <a:off x="412527" y="283790"/>
            <a:ext cx="1594947" cy="696197"/>
          </a:xfrm>
          <a:prstGeom prst="round2DiagRect">
            <a:avLst/>
          </a:prstGeom>
          <a:solidFill>
            <a:srgbClr val="E6701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latin typeface="CorporateATOT" pitchFamily="82" charset="0"/>
                <a:cs typeface="Arial" pitchFamily="34" charset="0"/>
              </a:rPr>
              <a:t>Superior </a:t>
            </a:r>
          </a:p>
          <a:p>
            <a:pPr algn="ctr"/>
            <a:r>
              <a:rPr lang="en-GB" b="1" dirty="0" smtClean="0">
                <a:latin typeface="CorporateATOT" pitchFamily="82" charset="0"/>
                <a:cs typeface="Arial" pitchFamily="34" charset="0"/>
              </a:rPr>
              <a:t>Raw Material</a:t>
            </a:r>
            <a:endParaRPr lang="en-US" b="1" dirty="0" smtClean="0">
              <a:latin typeface="CorporateATOT" pitchFamily="82" charset="0"/>
              <a:cs typeface="Arial" pitchFamily="34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99692" y="1645507"/>
            <a:ext cx="8385011" cy="6822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Type Of	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Oxygen Free High </a:t>
            </a: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		Electrolytic Tough</a:t>
            </a:r>
          </a:p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Copper		 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Conductivity  Copper (OFHC) </a:t>
            </a: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	 Pitch  (ETP)	</a:t>
            </a:r>
            <a:endParaRPr lang="en-US" b="1" dirty="0">
              <a:latin typeface="CorporateATOT" pitchFamily="82" charset="0"/>
              <a:cs typeface="Times New Roman" pitchFamily="18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199692" y="2342834"/>
            <a:ext cx="8385011" cy="33470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Purity 		 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99.995% </a:t>
            </a: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		 	99.95% 	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Better Conductivity</a:t>
            </a: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198323" y="2689383"/>
            <a:ext cx="8385011" cy="69378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Oxygen Content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&lt; 10ppm </a:t>
            </a: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			200 -300 </a:t>
            </a:r>
            <a:r>
              <a:rPr lang="en-US" b="1" dirty="0" err="1" smtClean="0">
                <a:latin typeface="CorporateATOT" pitchFamily="82" charset="0"/>
                <a:cs typeface="Times New Roman" pitchFamily="18" charset="0"/>
              </a:rPr>
              <a:t>ppm</a:t>
            </a: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Less prone to oxidation</a:t>
            </a:r>
          </a:p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							No tinning required</a:t>
            </a: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197717" y="3385860"/>
            <a:ext cx="8385011" cy="33470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Silver Content 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0.0007%</a:t>
            </a: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			0-0.0002%	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Better Conductivity</a:t>
            </a: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196348" y="3725279"/>
            <a:ext cx="8385011" cy="565539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Conductivity	</a:t>
            </a:r>
            <a:r>
              <a:rPr lang="en-US" b="1" dirty="0" smtClean="0">
                <a:solidFill>
                  <a:srgbClr val="E67015"/>
                </a:solidFill>
                <a:latin typeface="Arial" pitchFamily="34" charset="0"/>
              </a:rPr>
              <a:t> 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102.87%@20 Deg</a:t>
            </a: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	 	&lt;100 @ 20 Deg 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Less  voltage drop and 							hence watt loss</a:t>
            </a: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206248" y="4293304"/>
            <a:ext cx="8385011" cy="565539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Elongation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32-37%</a:t>
            </a: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			24-30% 	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Less prone to wire 							breakage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473083" y="418009"/>
            <a:ext cx="9348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i="1" u="sng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rporateATOT"/>
                <a:ea typeface="ＭＳ Ｐゴシック" pitchFamily="-112" charset="-128"/>
              </a:rPr>
              <a:t>Benefits</a:t>
            </a:r>
            <a:endParaRPr lang="en-IN" sz="2400" dirty="0">
              <a:latin typeface="CorporateATOT"/>
            </a:endParaRPr>
          </a:p>
        </p:txBody>
      </p: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204273" y="4861329"/>
            <a:ext cx="8385011" cy="565539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Joints	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Not allowed</a:t>
            </a: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			</a:t>
            </a:r>
            <a:r>
              <a:rPr lang="en-US" b="1" dirty="0" err="1" smtClean="0">
                <a:latin typeface="CorporateATOT" pitchFamily="82" charset="0"/>
                <a:cs typeface="Times New Roman" pitchFamily="18" charset="0"/>
              </a:rPr>
              <a:t>Allowed</a:t>
            </a: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 	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Power Loss								Change in </a:t>
            </a:r>
            <a:r>
              <a:rPr lang="en-US" b="1" dirty="0" err="1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impedence</a:t>
            </a:r>
            <a:endParaRPr lang="en-US" b="1" dirty="0" smtClean="0">
              <a:solidFill>
                <a:srgbClr val="E67015"/>
              </a:solidFill>
              <a:latin typeface="CorporateATOT" pitchFamily="82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build="allAtOnce" animBg="1"/>
      <p:bldP spid="10" grpId="0" build="allAtOnce" animBg="1"/>
      <p:bldP spid="11" grpId="0" build="allAtOnce" animBg="1"/>
      <p:bldP spid="12" grpId="0" build="allAtOnce" animBg="1"/>
      <p:bldP spid="13" grpId="0" build="allAtOnce" animBg="1"/>
      <p:bldP spid="14" grpId="0" build="allAtOnce" animBg="1"/>
      <p:bldP spid="15" grpId="0" build="allAtOnce" animBg="1"/>
      <p:bldP spid="17" grpId="0" build="allAtOnce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26" descr="lapp Logo 19-04-1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54813" y="6353175"/>
            <a:ext cx="2252662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 Diagonal Corner Rectangle 7">
            <a:hlinkClick r:id="rId3" action="ppaction://hlinksldjump"/>
          </p:cNvPr>
          <p:cNvSpPr/>
          <p:nvPr/>
        </p:nvSpPr>
        <p:spPr>
          <a:xfrm>
            <a:off x="1973280" y="383610"/>
            <a:ext cx="1178996" cy="515007"/>
          </a:xfrm>
          <a:prstGeom prst="round2Diag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tint val="66000"/>
                  <a:satMod val="160000"/>
                </a:schemeClr>
              </a:gs>
              <a:gs pos="50000">
                <a:schemeClr val="tx1">
                  <a:lumMod val="65000"/>
                  <a:lumOff val="35000"/>
                  <a:tint val="44500"/>
                  <a:satMod val="160000"/>
                </a:schemeClr>
              </a:gs>
              <a:gs pos="100000">
                <a:schemeClr val="tx1">
                  <a:lumMod val="65000"/>
                  <a:lumOff val="3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>
                <a:solidFill>
                  <a:schemeClr val="tx1"/>
                </a:solidFill>
                <a:latin typeface="CorporateATOT" pitchFamily="82" charset="0"/>
                <a:cs typeface="Arial" pitchFamily="34" charset="0"/>
              </a:rPr>
              <a:t>Copper</a:t>
            </a:r>
            <a:endParaRPr lang="en-US" sz="1600" b="1" dirty="0" smtClean="0">
              <a:solidFill>
                <a:schemeClr val="tx1"/>
              </a:solidFill>
              <a:latin typeface="CorporateATOT" pitchFamily="82" charset="0"/>
              <a:cs typeface="Arial" pitchFamily="34" charset="0"/>
            </a:endParaRPr>
          </a:p>
        </p:txBody>
      </p:sp>
      <p:sp>
        <p:nvSpPr>
          <p:cNvPr id="9" name="Round Diagonal Corner Rectangle 8"/>
          <p:cNvSpPr/>
          <p:nvPr/>
        </p:nvSpPr>
        <p:spPr>
          <a:xfrm>
            <a:off x="412527" y="283790"/>
            <a:ext cx="1594947" cy="696197"/>
          </a:xfrm>
          <a:prstGeom prst="round2DiagRect">
            <a:avLst/>
          </a:prstGeom>
          <a:solidFill>
            <a:srgbClr val="E6701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latin typeface="CorporateATOT" pitchFamily="82" charset="0"/>
                <a:cs typeface="Arial" pitchFamily="34" charset="0"/>
              </a:rPr>
              <a:t>Superior </a:t>
            </a:r>
          </a:p>
          <a:p>
            <a:pPr algn="ctr"/>
            <a:r>
              <a:rPr lang="en-GB" b="1" dirty="0" smtClean="0">
                <a:latin typeface="CorporateATOT" pitchFamily="82" charset="0"/>
                <a:cs typeface="Arial" pitchFamily="34" charset="0"/>
              </a:rPr>
              <a:t>Raw Material</a:t>
            </a:r>
            <a:endParaRPr lang="en-US" b="1" dirty="0" smtClean="0">
              <a:latin typeface="CorporateATOT" pitchFamily="82" charset="0"/>
              <a:cs typeface="Arial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4295900" y="2152400"/>
            <a:ext cx="4349336" cy="37704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de-DE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67015"/>
                </a:solidFill>
                <a:effectLst/>
                <a:uLnTx/>
                <a:uFillTx/>
                <a:latin typeface="CorporateATOT"/>
              </a:rPr>
              <a:t>Class </a:t>
            </a:r>
            <a:r>
              <a:rPr kumimoji="0" lang="de-DE" sz="2200" b="1" i="0" u="none" strike="noStrike" kern="1200" cap="none" spc="0" normalizeH="0" noProof="0" dirty="0" smtClean="0">
                <a:ln>
                  <a:noFill/>
                </a:ln>
                <a:solidFill>
                  <a:srgbClr val="E67015"/>
                </a:solidFill>
                <a:effectLst/>
                <a:uLnTx/>
                <a:uFillTx/>
                <a:latin typeface="CorporateATOT"/>
              </a:rPr>
              <a:t> I</a:t>
            </a:r>
            <a:r>
              <a:rPr kumimoji="0" lang="de-DE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porateATOT"/>
              </a:rPr>
              <a:t>	Solid Conductors are not flexible</a:t>
            </a:r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>
            <a:off x="1230313" y="2098675"/>
            <a:ext cx="0" cy="37687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IN"/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 rot="16200000">
            <a:off x="-318639" y="3403544"/>
            <a:ext cx="2697855" cy="7668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de-DE" sz="4400" b="1" i="1" spc="600" dirty="0" smtClean="0">
                <a:solidFill>
                  <a:srgbClr val="FA7D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porateATOT"/>
                <a:ea typeface="ＭＳ Ｐゴシック" pitchFamily="34" charset="-128"/>
              </a:rPr>
              <a:t>Flexibility</a:t>
            </a:r>
            <a:endParaRPr lang="de-DE" sz="4400" b="1" i="1" spc="6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porateATOT"/>
              <a:ea typeface="ＭＳ Ｐゴシック" pitchFamily="34" charset="-128"/>
            </a:endParaRP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>
          <a:xfrm>
            <a:off x="4270175" y="3064800"/>
            <a:ext cx="4351312" cy="37704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spcBef>
                <a:spcPct val="20000"/>
              </a:spcBef>
            </a:pPr>
            <a:r>
              <a:rPr kumimoji="0" lang="de-DE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67015"/>
                </a:solidFill>
                <a:effectLst/>
                <a:uLnTx/>
                <a:uFillTx/>
                <a:latin typeface="CorporateATOT"/>
              </a:rPr>
              <a:t>Class </a:t>
            </a:r>
            <a:r>
              <a:rPr kumimoji="0" lang="de-DE" sz="2200" b="1" i="0" u="none" strike="noStrike" kern="1200" cap="none" spc="0" normalizeH="0" noProof="0" dirty="0" smtClean="0">
                <a:ln>
                  <a:noFill/>
                </a:ln>
                <a:solidFill>
                  <a:srgbClr val="E67015"/>
                </a:solidFill>
                <a:effectLst/>
                <a:uLnTx/>
                <a:uFillTx/>
                <a:latin typeface="CorporateATOT"/>
              </a:rPr>
              <a:t> II</a:t>
            </a:r>
            <a:r>
              <a:rPr lang="de-DE" sz="2200" b="1" dirty="0" smtClean="0">
                <a:solidFill>
                  <a:srgbClr val="000000"/>
                </a:solidFill>
                <a:latin typeface="CorporateATOT"/>
              </a:rPr>
              <a:t>	7 wire Multi Strand slightly flexible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de-DE" sz="2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porateATOT"/>
            </a:endParaRP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>
          <a:xfrm>
            <a:off x="4268200" y="4072200"/>
            <a:ext cx="4351312" cy="377042"/>
          </a:xfrm>
          <a:prstGeom prst="rect">
            <a:avLst/>
          </a:prstGeom>
          <a:solidFill>
            <a:srgbClr val="EB7A25"/>
          </a:solidFill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spcBef>
                <a:spcPct val="20000"/>
              </a:spcBef>
            </a:pPr>
            <a:r>
              <a:rPr kumimoji="0" lang="de-DE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rporateATOT"/>
              </a:rPr>
              <a:t>Class </a:t>
            </a:r>
            <a:r>
              <a:rPr kumimoji="0" lang="de-DE" sz="22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rporateATOT"/>
              </a:rPr>
              <a:t> V</a:t>
            </a:r>
            <a:r>
              <a:rPr lang="de-DE" sz="2200" b="1" dirty="0" smtClean="0">
                <a:solidFill>
                  <a:srgbClr val="000000"/>
                </a:solidFill>
                <a:latin typeface="CorporateATOT"/>
              </a:rPr>
              <a:t>	Flexible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de-DE" sz="2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porateATOT"/>
            </a:endParaRPr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>
          <a:xfrm>
            <a:off x="4266225" y="4984600"/>
            <a:ext cx="4351312" cy="377042"/>
          </a:xfrm>
          <a:prstGeom prst="rect">
            <a:avLst/>
          </a:prstGeom>
          <a:solidFill>
            <a:srgbClr val="EB7A25"/>
          </a:solidFill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spcBef>
                <a:spcPct val="20000"/>
              </a:spcBef>
            </a:pPr>
            <a:r>
              <a:rPr kumimoji="0" lang="de-DE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rporateATOT"/>
              </a:rPr>
              <a:t>Class </a:t>
            </a:r>
            <a:r>
              <a:rPr kumimoji="0" lang="de-DE" sz="22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rporateATOT"/>
              </a:rPr>
              <a:t> VI</a:t>
            </a:r>
            <a:r>
              <a:rPr lang="de-DE" sz="2200" b="1" dirty="0" smtClean="0">
                <a:solidFill>
                  <a:srgbClr val="000000"/>
                </a:solidFill>
                <a:latin typeface="CorporateATOT"/>
              </a:rPr>
              <a:t>	 Super  flexible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de-DE" sz="2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porateATOT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473083" y="418009"/>
            <a:ext cx="25506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i="1" u="sng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rporateATOT"/>
                <a:ea typeface="ＭＳ Ｐゴシック" pitchFamily="-112" charset="-128"/>
              </a:rPr>
              <a:t>Flexibility and Stranding</a:t>
            </a:r>
            <a:endParaRPr lang="en-IN" sz="2400" dirty="0">
              <a:latin typeface="CorporateATO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51832" y="2027215"/>
            <a:ext cx="2212645" cy="750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58946" y="2932092"/>
            <a:ext cx="2217407" cy="782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58946" y="3820330"/>
            <a:ext cx="2229283" cy="843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54183" y="4791756"/>
            <a:ext cx="2257796" cy="809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26" descr="lapp Logo 19-04-1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54813" y="6353175"/>
            <a:ext cx="2252662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 Diagonal Corner Rectangle 7">
            <a:hlinkClick r:id="rId3" action="ppaction://hlinksldjump"/>
          </p:cNvPr>
          <p:cNvSpPr/>
          <p:nvPr/>
        </p:nvSpPr>
        <p:spPr>
          <a:xfrm>
            <a:off x="1973280" y="383610"/>
            <a:ext cx="1178996" cy="515007"/>
          </a:xfrm>
          <a:prstGeom prst="round2Diag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tint val="66000"/>
                  <a:satMod val="160000"/>
                </a:schemeClr>
              </a:gs>
              <a:gs pos="50000">
                <a:schemeClr val="tx1">
                  <a:lumMod val="65000"/>
                  <a:lumOff val="35000"/>
                  <a:tint val="44500"/>
                  <a:satMod val="160000"/>
                </a:schemeClr>
              </a:gs>
              <a:gs pos="100000">
                <a:schemeClr val="tx1">
                  <a:lumMod val="65000"/>
                  <a:lumOff val="3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>
                <a:solidFill>
                  <a:schemeClr val="tx1"/>
                </a:solidFill>
                <a:latin typeface="CorporateATOT" pitchFamily="82" charset="0"/>
                <a:cs typeface="Arial" pitchFamily="34" charset="0"/>
              </a:rPr>
              <a:t>Copper</a:t>
            </a:r>
            <a:endParaRPr lang="en-US" sz="1600" b="1" dirty="0" smtClean="0">
              <a:solidFill>
                <a:schemeClr val="tx1"/>
              </a:solidFill>
              <a:latin typeface="CorporateATOT" pitchFamily="82" charset="0"/>
              <a:cs typeface="Arial" pitchFamily="34" charset="0"/>
            </a:endParaRPr>
          </a:p>
        </p:txBody>
      </p:sp>
      <p:sp>
        <p:nvSpPr>
          <p:cNvPr id="9" name="Round Diagonal Corner Rectangle 8"/>
          <p:cNvSpPr/>
          <p:nvPr/>
        </p:nvSpPr>
        <p:spPr>
          <a:xfrm>
            <a:off x="412527" y="283790"/>
            <a:ext cx="1594947" cy="696197"/>
          </a:xfrm>
          <a:prstGeom prst="round2DiagRect">
            <a:avLst/>
          </a:prstGeom>
          <a:solidFill>
            <a:srgbClr val="E6701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latin typeface="CorporateATOT" pitchFamily="82" charset="0"/>
                <a:cs typeface="Arial" pitchFamily="34" charset="0"/>
              </a:rPr>
              <a:t>Superior </a:t>
            </a:r>
          </a:p>
          <a:p>
            <a:pPr algn="ctr"/>
            <a:r>
              <a:rPr lang="en-GB" b="1" dirty="0" smtClean="0">
                <a:latin typeface="CorporateATOT" pitchFamily="82" charset="0"/>
                <a:cs typeface="Arial" pitchFamily="34" charset="0"/>
              </a:rPr>
              <a:t>Raw Material</a:t>
            </a:r>
            <a:endParaRPr lang="en-US" b="1" dirty="0" smtClean="0">
              <a:latin typeface="CorporateATOT" pitchFamily="82" charset="0"/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473083" y="418009"/>
            <a:ext cx="25506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i="1" u="sng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rporateATOT"/>
                <a:ea typeface="ＭＳ Ｐゴシック" pitchFamily="-112" charset="-128"/>
              </a:rPr>
              <a:t>Flexibility and Stranding</a:t>
            </a:r>
            <a:endParaRPr lang="en-IN" sz="2400" dirty="0">
              <a:latin typeface="CorporateATOT"/>
            </a:endParaRPr>
          </a:p>
        </p:txBody>
      </p: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204952" y="1679849"/>
            <a:ext cx="8385011" cy="573234"/>
          </a:xfrm>
          <a:prstGeom prst="rect">
            <a:avLst/>
          </a:prstGeom>
          <a:solidFill>
            <a:srgbClr val="E67015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Size in mm2	</a:t>
            </a:r>
            <a:r>
              <a:rPr lang="en-US" sz="2000" b="1" dirty="0" smtClean="0">
                <a:solidFill>
                  <a:schemeClr val="bg1"/>
                </a:solidFill>
                <a:latin typeface="CorporateATOT" pitchFamily="82" charset="0"/>
                <a:cs typeface="Times New Roman" pitchFamily="18" charset="0"/>
              </a:rPr>
              <a:t>7 wire  Multi Strand</a:t>
            </a: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		</a:t>
            </a:r>
            <a:r>
              <a:rPr lang="en-US" sz="2000" b="1" dirty="0" smtClean="0">
                <a:solidFill>
                  <a:schemeClr val="bg1"/>
                </a:solidFill>
                <a:latin typeface="CorporateATOT" pitchFamily="82" charset="0"/>
                <a:cs typeface="Times New Roman" pitchFamily="18" charset="0"/>
              </a:rPr>
              <a:t>Fine Wire</a:t>
            </a: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		</a:t>
            </a:r>
            <a:r>
              <a:rPr lang="en-US" sz="2000" b="1" dirty="0" smtClean="0">
                <a:solidFill>
                  <a:schemeClr val="bg1"/>
                </a:solidFill>
                <a:latin typeface="CorporateATOT" pitchFamily="82" charset="0"/>
                <a:cs typeface="Times New Roman" pitchFamily="18" charset="0"/>
              </a:rPr>
              <a:t>Super Fine Wire		Class II			Class V		Class VI</a:t>
            </a: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	</a:t>
            </a:r>
            <a:endParaRPr lang="en-US" sz="2000" b="1" dirty="0">
              <a:latin typeface="CorporateATOT" pitchFamily="82" charset="0"/>
              <a:cs typeface="Times New Roman" pitchFamily="18" charset="0"/>
            </a:endParaRPr>
          </a:p>
        </p:txBody>
      </p:sp>
      <p:sp>
        <p:nvSpPr>
          <p:cNvPr id="20" name="Rectangle 1"/>
          <p:cNvSpPr>
            <a:spLocks noChangeArrowheads="1"/>
          </p:cNvSpPr>
          <p:nvPr/>
        </p:nvSpPr>
        <p:spPr bwMode="auto">
          <a:xfrm>
            <a:off x="199692" y="2243987"/>
            <a:ext cx="8385011" cy="34240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1.0		</a:t>
            </a:r>
            <a:r>
              <a:rPr lang="en-US" sz="2000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7 X 0.43</a:t>
            </a: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		   	32 X 0.30		</a:t>
            </a:r>
            <a:r>
              <a:rPr lang="en-US" sz="2000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128 X 0.10</a:t>
            </a:r>
          </a:p>
        </p:txBody>
      </p:sp>
      <p:sp>
        <p:nvSpPr>
          <p:cNvPr id="21" name="Rectangle 1"/>
          <p:cNvSpPr>
            <a:spLocks noChangeArrowheads="1"/>
          </p:cNvSpPr>
          <p:nvPr/>
        </p:nvSpPr>
        <p:spPr bwMode="auto">
          <a:xfrm>
            <a:off x="198323" y="2601565"/>
            <a:ext cx="8385011" cy="32316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4.0		</a:t>
            </a:r>
            <a:r>
              <a:rPr lang="en-US" sz="2000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7 X 0.85</a:t>
            </a: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		   	56 X 0.30		</a:t>
            </a:r>
            <a:r>
              <a:rPr lang="en-US" sz="2000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512 X 0.10</a:t>
            </a:r>
          </a:p>
        </p:txBody>
      </p:sp>
      <p:sp>
        <p:nvSpPr>
          <p:cNvPr id="23" name="Rectangle 1"/>
          <p:cNvSpPr>
            <a:spLocks noChangeArrowheads="1"/>
          </p:cNvSpPr>
          <p:nvPr/>
        </p:nvSpPr>
        <p:spPr bwMode="auto">
          <a:xfrm>
            <a:off x="208223" y="2932090"/>
            <a:ext cx="8385011" cy="32316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25		</a:t>
            </a:r>
            <a:r>
              <a:rPr lang="en-US" sz="2000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7 X 2.13	</a:t>
            </a: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	   	200 X 0.40		</a:t>
            </a:r>
            <a:r>
              <a:rPr lang="en-US" sz="2000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3200 X 0.10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57067" y="3751471"/>
            <a:ext cx="2217407" cy="782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5260" y="3737185"/>
            <a:ext cx="2229283" cy="843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44938" y="3782335"/>
            <a:ext cx="2257796" cy="809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Line 5"/>
          <p:cNvSpPr>
            <a:spLocks noChangeShapeType="1"/>
          </p:cNvSpPr>
          <p:nvPr/>
        </p:nvSpPr>
        <p:spPr bwMode="auto">
          <a:xfrm>
            <a:off x="1686296" y="5070764"/>
            <a:ext cx="6365174" cy="59376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IN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3327085" y="5077965"/>
            <a:ext cx="2697855" cy="7668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de-DE" sz="4400" b="1" i="1" spc="600" dirty="0" smtClean="0">
                <a:solidFill>
                  <a:srgbClr val="FA7D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porateATOT"/>
                <a:ea typeface="ＭＳ Ｐゴシック" pitchFamily="34" charset="-128"/>
              </a:rPr>
              <a:t>Flexibility</a:t>
            </a:r>
            <a:endParaRPr lang="de-DE" sz="4400" b="1" i="1" spc="6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porateATOT"/>
              <a:ea typeface="ＭＳ Ｐゴシック" pitchFamily="34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ChangeArrowheads="1"/>
          </p:cNvSpPr>
          <p:nvPr/>
        </p:nvSpPr>
        <p:spPr bwMode="auto">
          <a:xfrm>
            <a:off x="204952" y="1318008"/>
            <a:ext cx="8385011" cy="323165"/>
          </a:xfrm>
          <a:prstGeom prst="rect">
            <a:avLst/>
          </a:prstGeom>
          <a:solidFill>
            <a:srgbClr val="E67015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		</a:t>
            </a:r>
            <a:r>
              <a:rPr lang="en-US" sz="2000" b="1" dirty="0" smtClean="0">
                <a:solidFill>
                  <a:schemeClr val="bg1"/>
                </a:solidFill>
                <a:latin typeface="CorporateATOT" pitchFamily="82" charset="0"/>
                <a:cs typeface="Times New Roman" pitchFamily="18" charset="0"/>
              </a:rPr>
              <a:t>Lapp</a:t>
            </a: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			</a:t>
            </a:r>
            <a:r>
              <a:rPr lang="en-US" sz="2000" b="1" dirty="0" smtClean="0">
                <a:solidFill>
                  <a:schemeClr val="bg1"/>
                </a:solidFill>
                <a:latin typeface="CorporateATOT" pitchFamily="82" charset="0"/>
                <a:cs typeface="Times New Roman" pitchFamily="18" charset="0"/>
              </a:rPr>
              <a:t>Others</a:t>
            </a: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		</a:t>
            </a:r>
            <a:r>
              <a:rPr lang="en-US" sz="2000" b="1" dirty="0" smtClean="0">
                <a:solidFill>
                  <a:schemeClr val="bg1"/>
                </a:solidFill>
                <a:latin typeface="CorporateATOT" pitchFamily="82" charset="0"/>
                <a:cs typeface="Times New Roman" pitchFamily="18" charset="0"/>
              </a:rPr>
              <a:t>Benefits</a:t>
            </a: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	</a:t>
            </a:r>
            <a:endParaRPr lang="en-US" sz="2000" b="1" dirty="0">
              <a:latin typeface="CorporateATOT" pitchFamily="82" charset="0"/>
              <a:cs typeface="Times New Roman" pitchFamily="18" charset="0"/>
            </a:endParaRPr>
          </a:p>
        </p:txBody>
      </p:sp>
      <p:pic>
        <p:nvPicPr>
          <p:cNvPr id="8197" name="Picture 26" descr="lapp Logo 19-04-1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54813" y="6353175"/>
            <a:ext cx="2252662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 Diagonal Corner Rectangle 7">
            <a:hlinkClick r:id="rId3" action="ppaction://hlinksldjump"/>
          </p:cNvPr>
          <p:cNvSpPr/>
          <p:nvPr/>
        </p:nvSpPr>
        <p:spPr>
          <a:xfrm>
            <a:off x="1973280" y="383610"/>
            <a:ext cx="1178996" cy="515007"/>
          </a:xfrm>
          <a:prstGeom prst="round2Diag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tint val="66000"/>
                  <a:satMod val="160000"/>
                </a:schemeClr>
              </a:gs>
              <a:gs pos="50000">
                <a:schemeClr val="tx1">
                  <a:lumMod val="65000"/>
                  <a:lumOff val="35000"/>
                  <a:tint val="44500"/>
                  <a:satMod val="160000"/>
                </a:schemeClr>
              </a:gs>
              <a:gs pos="100000">
                <a:schemeClr val="tx1">
                  <a:lumMod val="65000"/>
                  <a:lumOff val="3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>
                <a:solidFill>
                  <a:schemeClr val="tx1"/>
                </a:solidFill>
                <a:latin typeface="CorporateATOT" pitchFamily="82" charset="0"/>
                <a:cs typeface="Arial" pitchFamily="34" charset="0"/>
              </a:rPr>
              <a:t>Insulation </a:t>
            </a:r>
          </a:p>
        </p:txBody>
      </p:sp>
      <p:sp>
        <p:nvSpPr>
          <p:cNvPr id="9" name="Round Diagonal Corner Rectangle 8"/>
          <p:cNvSpPr/>
          <p:nvPr/>
        </p:nvSpPr>
        <p:spPr>
          <a:xfrm>
            <a:off x="412527" y="283790"/>
            <a:ext cx="1594947" cy="696197"/>
          </a:xfrm>
          <a:prstGeom prst="round2DiagRect">
            <a:avLst/>
          </a:prstGeom>
          <a:solidFill>
            <a:srgbClr val="E6701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latin typeface="CorporateATOT" pitchFamily="82" charset="0"/>
                <a:cs typeface="Arial" pitchFamily="34" charset="0"/>
              </a:rPr>
              <a:t>Superior </a:t>
            </a:r>
          </a:p>
          <a:p>
            <a:pPr algn="ctr"/>
            <a:r>
              <a:rPr lang="en-GB" b="1" dirty="0" smtClean="0">
                <a:latin typeface="CorporateATOT" pitchFamily="82" charset="0"/>
                <a:cs typeface="Arial" pitchFamily="34" charset="0"/>
              </a:rPr>
              <a:t>Raw Material</a:t>
            </a:r>
            <a:endParaRPr lang="en-US" b="1" dirty="0" smtClean="0">
              <a:latin typeface="CorporateATOT" pitchFamily="82" charset="0"/>
              <a:cs typeface="Arial" pitchFamily="34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199692" y="1654084"/>
            <a:ext cx="8385011" cy="33470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Plasticizer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24%</a:t>
            </a: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		   	20% 	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Higher Flexibility</a:t>
            </a: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198323" y="1993503"/>
            <a:ext cx="8385011" cy="565539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Stabilizer	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3.50%</a:t>
            </a: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			2.50%	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Higher Dielectric  							Strength</a:t>
            </a: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197717" y="2569820"/>
            <a:ext cx="8385011" cy="565539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Filler	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12.50%</a:t>
            </a: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			17.50%	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Lesser the filler Better 							The Plastic</a:t>
            </a: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196348" y="3138660"/>
            <a:ext cx="8385011" cy="69378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Tensile	</a:t>
            </a:r>
            <a:r>
              <a:rPr lang="en-US" b="1" dirty="0" smtClean="0">
                <a:solidFill>
                  <a:srgbClr val="E67015"/>
                </a:solidFill>
                <a:latin typeface="Arial" pitchFamily="34" charset="0"/>
              </a:rPr>
              <a:t> 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17N/mm2			</a:t>
            </a: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14-16N/mm2	 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Sustains more</a:t>
            </a:r>
          </a:p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Strength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						pull &amp; strength</a:t>
            </a: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206248" y="3838720"/>
            <a:ext cx="8385011" cy="33470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Elongation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350%</a:t>
            </a: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			270-325% 	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More Elastic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473083" y="418009"/>
            <a:ext cx="9348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i="1" u="sng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rporateATOT"/>
                <a:ea typeface="ＭＳ Ｐゴシック" pitchFamily="-112" charset="-128"/>
              </a:rPr>
              <a:t>Benefits</a:t>
            </a:r>
            <a:endParaRPr lang="en-IN" sz="2400" dirty="0">
              <a:latin typeface="CorporateATO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build="allAtOnce" animBg="1"/>
      <p:bldP spid="11" grpId="0" build="allAtOnce" animBg="1"/>
      <p:bldP spid="12" grpId="0" build="allAtOnce" animBg="1"/>
      <p:bldP spid="13" grpId="0" build="allAtOnce" animBg="1"/>
      <p:bldP spid="14" grpId="0" build="allAtOnce" animBg="1"/>
      <p:bldP spid="15" grpId="0" build="allAtOnce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ChangeArrowheads="1"/>
          </p:cNvSpPr>
          <p:nvPr/>
        </p:nvSpPr>
        <p:spPr bwMode="auto">
          <a:xfrm>
            <a:off x="204952" y="1308390"/>
            <a:ext cx="8385011" cy="342401"/>
          </a:xfrm>
          <a:prstGeom prst="rect">
            <a:avLst/>
          </a:prstGeom>
          <a:solidFill>
            <a:srgbClr val="E67015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Size in mm2	</a:t>
            </a:r>
            <a:r>
              <a:rPr lang="en-US" sz="2000" b="1" dirty="0" smtClean="0">
                <a:solidFill>
                  <a:schemeClr val="bg1"/>
                </a:solidFill>
                <a:latin typeface="CorporateATOT" pitchFamily="82" charset="0"/>
                <a:cs typeface="Times New Roman" pitchFamily="18" charset="0"/>
              </a:rPr>
              <a:t>Lapp</a:t>
            </a: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		</a:t>
            </a:r>
            <a:r>
              <a:rPr lang="en-US" sz="2000" b="1" dirty="0" smtClean="0">
                <a:solidFill>
                  <a:schemeClr val="bg1"/>
                </a:solidFill>
                <a:latin typeface="CorporateATOT" pitchFamily="82" charset="0"/>
                <a:cs typeface="Times New Roman" pitchFamily="18" charset="0"/>
              </a:rPr>
              <a:t>Others</a:t>
            </a: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		</a:t>
            </a:r>
            <a:r>
              <a:rPr lang="en-US" sz="2000" b="1" dirty="0" smtClean="0">
                <a:solidFill>
                  <a:schemeClr val="bg1"/>
                </a:solidFill>
                <a:latin typeface="CorporateATOT" pitchFamily="82" charset="0"/>
                <a:cs typeface="Times New Roman" pitchFamily="18" charset="0"/>
              </a:rPr>
              <a:t>Difference</a:t>
            </a: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	</a:t>
            </a:r>
            <a:endParaRPr lang="en-US" sz="2000" b="1" dirty="0">
              <a:latin typeface="CorporateATOT" pitchFamily="82" charset="0"/>
              <a:cs typeface="Times New Roman" pitchFamily="18" charset="0"/>
            </a:endParaRPr>
          </a:p>
        </p:txBody>
      </p:sp>
      <p:pic>
        <p:nvPicPr>
          <p:cNvPr id="8197" name="Picture 26" descr="lapp Logo 19-04-1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54813" y="6353175"/>
            <a:ext cx="2252662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 Diagonal Corner Rectangle 7">
            <a:hlinkClick r:id="rId3" action="ppaction://hlinksldjump"/>
          </p:cNvPr>
          <p:cNvSpPr/>
          <p:nvPr/>
        </p:nvSpPr>
        <p:spPr>
          <a:xfrm>
            <a:off x="1973280" y="383610"/>
            <a:ext cx="1178996" cy="515007"/>
          </a:xfrm>
          <a:prstGeom prst="round2Diag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tint val="66000"/>
                  <a:satMod val="160000"/>
                </a:schemeClr>
              </a:gs>
              <a:gs pos="50000">
                <a:schemeClr val="tx1">
                  <a:lumMod val="65000"/>
                  <a:lumOff val="35000"/>
                  <a:tint val="44500"/>
                  <a:satMod val="160000"/>
                </a:schemeClr>
              </a:gs>
              <a:gs pos="100000">
                <a:schemeClr val="tx1">
                  <a:lumMod val="65000"/>
                  <a:lumOff val="3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>
                <a:solidFill>
                  <a:schemeClr val="tx1"/>
                </a:solidFill>
                <a:latin typeface="CorporateATOT" pitchFamily="82" charset="0"/>
                <a:cs typeface="Arial" pitchFamily="34" charset="0"/>
              </a:rPr>
              <a:t>Cables</a:t>
            </a:r>
          </a:p>
        </p:txBody>
      </p:sp>
      <p:sp>
        <p:nvSpPr>
          <p:cNvPr id="9" name="Round Diagonal Corner Rectangle 8"/>
          <p:cNvSpPr/>
          <p:nvPr/>
        </p:nvSpPr>
        <p:spPr>
          <a:xfrm>
            <a:off x="412527" y="283790"/>
            <a:ext cx="1594947" cy="696197"/>
          </a:xfrm>
          <a:prstGeom prst="round2DiagRect">
            <a:avLst/>
          </a:prstGeom>
          <a:solidFill>
            <a:srgbClr val="E6701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latin typeface="CorporateATOT" pitchFamily="82" charset="0"/>
                <a:cs typeface="Arial" pitchFamily="34" charset="0"/>
              </a:rPr>
              <a:t>Superior </a:t>
            </a:r>
          </a:p>
          <a:p>
            <a:pPr algn="ctr"/>
            <a:r>
              <a:rPr lang="en-GB" b="1" dirty="0" smtClean="0">
                <a:latin typeface="CorporateATOT" pitchFamily="82" charset="0"/>
                <a:cs typeface="Arial" pitchFamily="34" charset="0"/>
              </a:rPr>
              <a:t>Raw Material</a:t>
            </a:r>
            <a:endParaRPr lang="en-US" b="1" dirty="0" smtClean="0">
              <a:latin typeface="CorporateATOT" pitchFamily="82" charset="0"/>
              <a:cs typeface="Arial" pitchFamily="34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199692" y="1650237"/>
            <a:ext cx="8385011" cy="34240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0.5		</a:t>
            </a:r>
            <a:r>
              <a:rPr lang="en-US" sz="2000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12 </a:t>
            </a: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		6 		</a:t>
            </a:r>
            <a:r>
              <a:rPr lang="en-US" sz="2000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100%</a:t>
            </a: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198323" y="1998197"/>
            <a:ext cx="8385011" cy="34240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0.75		</a:t>
            </a:r>
            <a:r>
              <a:rPr lang="en-US" sz="2000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15</a:t>
            </a: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		9		</a:t>
            </a:r>
            <a:r>
              <a:rPr lang="en-US" sz="2000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67%</a:t>
            </a: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197717" y="2348889"/>
            <a:ext cx="8385011" cy="34240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1		</a:t>
            </a:r>
            <a:r>
              <a:rPr lang="en-US" sz="2000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19</a:t>
            </a: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		14		</a:t>
            </a:r>
            <a:r>
              <a:rPr lang="en-US" sz="2000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36%</a:t>
            </a: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196348" y="2696849"/>
            <a:ext cx="8385011" cy="34240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1.5	</a:t>
            </a:r>
            <a:r>
              <a:rPr lang="en-US" sz="2000" b="1" dirty="0" smtClean="0">
                <a:solidFill>
                  <a:srgbClr val="E67015"/>
                </a:solidFill>
                <a:latin typeface="Arial" pitchFamily="34" charset="0"/>
              </a:rPr>
              <a:t> 	</a:t>
            </a:r>
            <a:r>
              <a:rPr lang="en-US" sz="2000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24		</a:t>
            </a: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18		</a:t>
            </a:r>
            <a:r>
              <a:rPr lang="en-US" sz="2000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33%</a:t>
            </a: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206248" y="3048866"/>
            <a:ext cx="8385011" cy="32316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2.5		</a:t>
            </a:r>
            <a:r>
              <a:rPr lang="en-US" sz="2000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32		</a:t>
            </a: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24 		</a:t>
            </a:r>
            <a:r>
              <a:rPr lang="en-US" sz="2000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33%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473083" y="418009"/>
            <a:ext cx="37471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i="1" u="sng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rporateATOT"/>
                <a:ea typeface="ＭＳ Ｐゴシック" pitchFamily="-112" charset="-128"/>
              </a:rPr>
              <a:t>Benefits (Current Carrying Capacity)</a:t>
            </a:r>
            <a:endParaRPr lang="en-IN" sz="2400" dirty="0">
              <a:latin typeface="CorporateATOT"/>
            </a:endParaRPr>
          </a:p>
        </p:txBody>
      </p: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204273" y="3379391"/>
            <a:ext cx="8385011" cy="32316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4		</a:t>
            </a:r>
            <a:r>
              <a:rPr lang="en-US" sz="2000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42		</a:t>
            </a: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32		</a:t>
            </a:r>
            <a:r>
              <a:rPr lang="en-US" sz="2000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33%</a:t>
            </a:r>
          </a:p>
        </p:txBody>
      </p: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204273" y="3711891"/>
            <a:ext cx="8385011" cy="32316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6		</a:t>
            </a:r>
            <a:r>
              <a:rPr lang="en-US" sz="2000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54		</a:t>
            </a: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42 		</a:t>
            </a:r>
            <a:r>
              <a:rPr lang="en-US" sz="2000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29%</a:t>
            </a:r>
          </a:p>
        </p:txBody>
      </p:sp>
      <p:sp>
        <p:nvSpPr>
          <p:cNvPr id="19" name="Rectangle 1"/>
          <p:cNvSpPr>
            <a:spLocks noChangeArrowheads="1"/>
          </p:cNvSpPr>
          <p:nvPr/>
        </p:nvSpPr>
        <p:spPr bwMode="auto">
          <a:xfrm>
            <a:off x="202298" y="4054291"/>
            <a:ext cx="8385011" cy="32316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10		</a:t>
            </a:r>
            <a:r>
              <a:rPr lang="en-US" sz="2000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73		</a:t>
            </a: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55		</a:t>
            </a:r>
            <a:r>
              <a:rPr lang="en-US" sz="2000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33%</a:t>
            </a:r>
          </a:p>
        </p:txBody>
      </p:sp>
      <p:sp>
        <p:nvSpPr>
          <p:cNvPr id="20" name="Rectangle 1"/>
          <p:cNvSpPr>
            <a:spLocks noChangeArrowheads="1"/>
          </p:cNvSpPr>
          <p:nvPr/>
        </p:nvSpPr>
        <p:spPr bwMode="auto">
          <a:xfrm>
            <a:off x="202298" y="4374916"/>
            <a:ext cx="8385011" cy="32316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16		</a:t>
            </a:r>
            <a:r>
              <a:rPr lang="en-US" sz="2000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98		</a:t>
            </a: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75		</a:t>
            </a:r>
            <a:r>
              <a:rPr lang="en-US" sz="2000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31%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26" descr="lapp Logo 19-04-1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54813" y="6353175"/>
            <a:ext cx="2252662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 Diagonal Corner Rectangle 7">
            <a:hlinkClick r:id="rId3" action="ppaction://hlinksldjump"/>
          </p:cNvPr>
          <p:cNvSpPr/>
          <p:nvPr/>
        </p:nvSpPr>
        <p:spPr>
          <a:xfrm>
            <a:off x="1973280" y="383610"/>
            <a:ext cx="1178996" cy="515007"/>
          </a:xfrm>
          <a:prstGeom prst="round2Diag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tint val="66000"/>
                  <a:satMod val="160000"/>
                </a:schemeClr>
              </a:gs>
              <a:gs pos="50000">
                <a:schemeClr val="tx1">
                  <a:lumMod val="65000"/>
                  <a:lumOff val="35000"/>
                  <a:tint val="44500"/>
                  <a:satMod val="160000"/>
                </a:schemeClr>
              </a:gs>
              <a:gs pos="100000">
                <a:schemeClr val="tx1">
                  <a:lumMod val="65000"/>
                  <a:lumOff val="3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>
                <a:solidFill>
                  <a:schemeClr val="tx1"/>
                </a:solidFill>
                <a:latin typeface="CorporateATOT" pitchFamily="82" charset="0"/>
                <a:cs typeface="Arial" pitchFamily="34" charset="0"/>
              </a:rPr>
              <a:t>Cables</a:t>
            </a:r>
          </a:p>
        </p:txBody>
      </p:sp>
      <p:sp>
        <p:nvSpPr>
          <p:cNvPr id="9" name="Round Diagonal Corner Rectangle 8"/>
          <p:cNvSpPr/>
          <p:nvPr/>
        </p:nvSpPr>
        <p:spPr>
          <a:xfrm>
            <a:off x="412527" y="283790"/>
            <a:ext cx="1594947" cy="696197"/>
          </a:xfrm>
          <a:prstGeom prst="round2DiagRect">
            <a:avLst/>
          </a:prstGeom>
          <a:solidFill>
            <a:srgbClr val="E6701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latin typeface="CorporateATOT" pitchFamily="82" charset="0"/>
                <a:cs typeface="Arial" pitchFamily="34" charset="0"/>
              </a:rPr>
              <a:t>Superior </a:t>
            </a:r>
          </a:p>
          <a:p>
            <a:pPr algn="ctr"/>
            <a:r>
              <a:rPr lang="en-GB" b="1" dirty="0" smtClean="0">
                <a:latin typeface="CorporateATOT" pitchFamily="82" charset="0"/>
                <a:cs typeface="Arial" pitchFamily="34" charset="0"/>
              </a:rPr>
              <a:t>Raw Material</a:t>
            </a:r>
            <a:endParaRPr lang="en-US" b="1" dirty="0" smtClean="0">
              <a:latin typeface="CorporateATOT" pitchFamily="82" charset="0"/>
              <a:cs typeface="Arial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176151" y="1660552"/>
            <a:ext cx="8451850" cy="35408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Air Circuit Breakers……800A/2500A/3200A…..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Fuse Links ……….6A/25A/63A……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MCCBs…….63A/100A……800A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Power Contactors……….9A………..630A……..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61256" y="4286992"/>
            <a:ext cx="59257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 smtClean="0">
                <a:latin typeface="Calibri" pitchFamily="34" charset="0"/>
              </a:rPr>
              <a:t>…. Then </a:t>
            </a:r>
            <a:r>
              <a:rPr lang="en-US" sz="3200" b="1" dirty="0" smtClean="0">
                <a:solidFill>
                  <a:srgbClr val="EB7A25"/>
                </a:solidFill>
                <a:latin typeface="Calibri" pitchFamily="34" charset="0"/>
              </a:rPr>
              <a:t>WHY</a:t>
            </a:r>
            <a:r>
              <a:rPr lang="en-US" sz="2800" b="1" dirty="0" smtClean="0">
                <a:latin typeface="Calibri" pitchFamily="34" charset="0"/>
              </a:rPr>
              <a:t> not wires &amp; cables ????</a:t>
            </a:r>
            <a:endParaRPr lang="en-IN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allAtOnce"/>
      <p:bldP spid="22" grpId="0" build="allAtOnce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26" descr="lapp Logo 19-04-1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54813" y="6353175"/>
            <a:ext cx="2252662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 Diagonal Corner Rectangle 7">
            <a:hlinkClick r:id="rId3" action="ppaction://hlinksldjump"/>
          </p:cNvPr>
          <p:cNvSpPr/>
          <p:nvPr/>
        </p:nvSpPr>
        <p:spPr>
          <a:xfrm>
            <a:off x="1973280" y="383610"/>
            <a:ext cx="1178996" cy="515007"/>
          </a:xfrm>
          <a:prstGeom prst="round2Diag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tint val="66000"/>
                  <a:satMod val="160000"/>
                </a:schemeClr>
              </a:gs>
              <a:gs pos="50000">
                <a:schemeClr val="tx1">
                  <a:lumMod val="65000"/>
                  <a:lumOff val="35000"/>
                  <a:tint val="44500"/>
                  <a:satMod val="160000"/>
                </a:schemeClr>
              </a:gs>
              <a:gs pos="100000">
                <a:schemeClr val="tx1">
                  <a:lumMod val="65000"/>
                  <a:lumOff val="3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>
                <a:solidFill>
                  <a:schemeClr val="tx1"/>
                </a:solidFill>
                <a:latin typeface="CorporateATOT" pitchFamily="82" charset="0"/>
                <a:cs typeface="Arial" pitchFamily="34" charset="0"/>
              </a:rPr>
              <a:t>On-Line Q.C.</a:t>
            </a:r>
          </a:p>
        </p:txBody>
      </p:sp>
      <p:sp>
        <p:nvSpPr>
          <p:cNvPr id="9" name="Round Diagonal Corner Rectangle 8"/>
          <p:cNvSpPr/>
          <p:nvPr/>
        </p:nvSpPr>
        <p:spPr>
          <a:xfrm>
            <a:off x="412527" y="283790"/>
            <a:ext cx="1594947" cy="696197"/>
          </a:xfrm>
          <a:prstGeom prst="round2DiagRect">
            <a:avLst/>
          </a:prstGeom>
          <a:solidFill>
            <a:srgbClr val="E6701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latin typeface="CorporateATOT" pitchFamily="82" charset="0"/>
                <a:cs typeface="Arial" pitchFamily="34" charset="0"/>
              </a:rPr>
              <a:t>Superior </a:t>
            </a:r>
          </a:p>
          <a:p>
            <a:pPr algn="ctr"/>
            <a:r>
              <a:rPr lang="en-GB" b="1" dirty="0" smtClean="0">
                <a:latin typeface="CorporateATOT" pitchFamily="82" charset="0"/>
                <a:cs typeface="Arial" pitchFamily="34" charset="0"/>
              </a:rPr>
              <a:t>Processes</a:t>
            </a:r>
            <a:endParaRPr lang="en-US" b="1" dirty="0" smtClean="0">
              <a:latin typeface="CorporateATOT" pitchFamily="82" charset="0"/>
              <a:cs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01894" y="2128076"/>
            <a:ext cx="19591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000" b="1" i="1" u="sng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rporateATOT"/>
                <a:ea typeface="ＭＳ Ｐゴシック" pitchFamily="-112" charset="-128"/>
              </a:rPr>
              <a:t>Outer Diameter testing</a:t>
            </a:r>
            <a:endParaRPr lang="en-IN" sz="2000" b="1" dirty="0">
              <a:latin typeface="CorporateATOT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171" y="1187535"/>
            <a:ext cx="3085315" cy="278727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4500768" y="2636342"/>
            <a:ext cx="3962944" cy="400110"/>
          </a:xfrm>
          <a:prstGeom prst="rect">
            <a:avLst/>
          </a:prstGeom>
          <a:solidFill>
            <a:srgbClr val="EB7A25"/>
          </a:solidFill>
        </p:spPr>
        <p:txBody>
          <a:bodyPr wrap="none" rtlCol="0">
            <a:spAutoFit/>
          </a:bodyPr>
          <a:lstStyle/>
          <a:p>
            <a:r>
              <a:rPr lang="en-IN" sz="2000" b="1" dirty="0" smtClean="0">
                <a:solidFill>
                  <a:schemeClr val="bg1"/>
                </a:solidFill>
                <a:latin typeface="CorporateATOT"/>
              </a:rPr>
              <a:t>Every mm of cable gets tested for outer diameter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010" y="4096987"/>
            <a:ext cx="3084392" cy="25541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20" name="Rectangle 19"/>
          <p:cNvSpPr/>
          <p:nvPr/>
        </p:nvSpPr>
        <p:spPr>
          <a:xfrm>
            <a:off x="5919400" y="4277409"/>
            <a:ext cx="9941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000" b="1" i="1" u="sng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rporateATOT"/>
                <a:ea typeface="ＭＳ Ｐゴシック" pitchFamily="-112" charset="-128"/>
              </a:rPr>
              <a:t>Spark Test</a:t>
            </a:r>
            <a:endParaRPr lang="en-IN" sz="2000" b="1" dirty="0">
              <a:latin typeface="CorporateATO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72009" y="4821301"/>
            <a:ext cx="4057521" cy="400110"/>
          </a:xfrm>
          <a:prstGeom prst="rect">
            <a:avLst/>
          </a:prstGeom>
          <a:solidFill>
            <a:srgbClr val="EB7A25"/>
          </a:solidFill>
        </p:spPr>
        <p:txBody>
          <a:bodyPr wrap="none" rtlCol="0">
            <a:spAutoFit/>
          </a:bodyPr>
          <a:lstStyle/>
          <a:p>
            <a:r>
              <a:rPr lang="en-IN" sz="2000" b="1" dirty="0" smtClean="0">
                <a:solidFill>
                  <a:schemeClr val="bg1"/>
                </a:solidFill>
                <a:latin typeface="CorporateATOT"/>
              </a:rPr>
              <a:t>Every mm of cable gets tested for insulation failure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26" descr="lapp Logo 19-04-1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54813" y="6353175"/>
            <a:ext cx="2252662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 Diagonal Corner Rectangle 7">
            <a:hlinkClick r:id="rId3" action="ppaction://hlinksldjump"/>
          </p:cNvPr>
          <p:cNvSpPr/>
          <p:nvPr/>
        </p:nvSpPr>
        <p:spPr>
          <a:xfrm>
            <a:off x="1973280" y="383610"/>
            <a:ext cx="1339936" cy="515007"/>
          </a:xfrm>
          <a:prstGeom prst="round2Diag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tint val="66000"/>
                  <a:satMod val="160000"/>
                </a:schemeClr>
              </a:gs>
              <a:gs pos="50000">
                <a:schemeClr val="tx1">
                  <a:lumMod val="65000"/>
                  <a:lumOff val="35000"/>
                  <a:tint val="44500"/>
                  <a:satMod val="160000"/>
                </a:schemeClr>
              </a:gs>
              <a:gs pos="100000">
                <a:schemeClr val="tx1">
                  <a:lumMod val="65000"/>
                  <a:lumOff val="3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>
                <a:solidFill>
                  <a:schemeClr val="tx1"/>
                </a:solidFill>
                <a:latin typeface="CorporateATOT" pitchFamily="82" charset="0"/>
                <a:cs typeface="Arial" pitchFamily="34" charset="0"/>
              </a:rPr>
              <a:t>Production</a:t>
            </a:r>
          </a:p>
        </p:txBody>
      </p:sp>
      <p:sp>
        <p:nvSpPr>
          <p:cNvPr id="9" name="Round Diagonal Corner Rectangle 8"/>
          <p:cNvSpPr/>
          <p:nvPr/>
        </p:nvSpPr>
        <p:spPr>
          <a:xfrm>
            <a:off x="412527" y="283790"/>
            <a:ext cx="1594947" cy="696197"/>
          </a:xfrm>
          <a:prstGeom prst="round2DiagRect">
            <a:avLst/>
          </a:prstGeom>
          <a:solidFill>
            <a:srgbClr val="E6701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latin typeface="CorporateATOT" pitchFamily="82" charset="0"/>
                <a:cs typeface="Arial" pitchFamily="34" charset="0"/>
              </a:rPr>
              <a:t>Superior </a:t>
            </a:r>
          </a:p>
          <a:p>
            <a:pPr algn="ctr"/>
            <a:r>
              <a:rPr lang="en-GB" b="1" dirty="0" smtClean="0">
                <a:latin typeface="CorporateATOT" pitchFamily="82" charset="0"/>
                <a:cs typeface="Arial" pitchFamily="34" charset="0"/>
              </a:rPr>
              <a:t>Processes</a:t>
            </a:r>
            <a:endParaRPr lang="en-US" b="1" dirty="0" smtClean="0">
              <a:latin typeface="CorporateATOT" pitchFamily="82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33650" y="5263057"/>
            <a:ext cx="31630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i="1" u="sng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rporateATOT"/>
                <a:ea typeface="ＭＳ Ｐゴシック" pitchFamily="-112" charset="-128"/>
              </a:rPr>
              <a:t>Wire Drawing &amp; Annelaing</a:t>
            </a:r>
            <a:endParaRPr lang="en-IN" sz="2800" b="1" dirty="0">
              <a:latin typeface="CorporateATO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8771" y="5700077"/>
            <a:ext cx="7778319" cy="677108"/>
          </a:xfrm>
          <a:prstGeom prst="rect">
            <a:avLst/>
          </a:prstGeom>
          <a:solidFill>
            <a:srgbClr val="EB7A25"/>
          </a:solidFill>
        </p:spPr>
        <p:txBody>
          <a:bodyPr wrap="square" rtlCol="0">
            <a:spAutoFit/>
          </a:bodyPr>
          <a:lstStyle/>
          <a:p>
            <a:r>
              <a:rPr lang="en-IN" sz="19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Wire drawing (online annealing) using cold drawing process is less prone to oxidation and scaling</a:t>
            </a:r>
            <a:endParaRPr lang="en-IN" sz="19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2" descr="D:\D Drive\photos and videos\Photos of lappindia\Laap Factory images JPEGS\_MG_80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297" y="1092532"/>
            <a:ext cx="6159877" cy="421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>
            <a:hlinkClick r:id="rId2" action="ppaction://hlinksldjump"/>
          </p:cNvPr>
          <p:cNvSpPr/>
          <p:nvPr/>
        </p:nvSpPr>
        <p:spPr>
          <a:xfrm>
            <a:off x="1973280" y="383610"/>
            <a:ext cx="1178996" cy="515007"/>
          </a:xfrm>
          <a:prstGeom prst="round2Diag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tint val="66000"/>
                  <a:satMod val="160000"/>
                </a:schemeClr>
              </a:gs>
              <a:gs pos="50000">
                <a:schemeClr val="tx1">
                  <a:lumMod val="65000"/>
                  <a:lumOff val="35000"/>
                  <a:tint val="44500"/>
                  <a:satMod val="160000"/>
                </a:schemeClr>
              </a:gs>
              <a:gs pos="100000">
                <a:schemeClr val="tx1">
                  <a:lumMod val="65000"/>
                  <a:lumOff val="3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>
                <a:solidFill>
                  <a:schemeClr val="tx1"/>
                </a:solidFill>
                <a:latin typeface="CorporateATOT" pitchFamily="82" charset="0"/>
                <a:cs typeface="Arial" pitchFamily="34" charset="0"/>
              </a:rPr>
              <a:t>SY Cables</a:t>
            </a:r>
          </a:p>
        </p:txBody>
      </p:sp>
      <p:sp>
        <p:nvSpPr>
          <p:cNvPr id="9" name="Round Diagonal Corner Rectangle 8"/>
          <p:cNvSpPr/>
          <p:nvPr/>
        </p:nvSpPr>
        <p:spPr>
          <a:xfrm>
            <a:off x="412527" y="283790"/>
            <a:ext cx="1594947" cy="696197"/>
          </a:xfrm>
          <a:prstGeom prst="round2DiagRect">
            <a:avLst/>
          </a:prstGeom>
          <a:solidFill>
            <a:srgbClr val="E6701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latin typeface="CorporateATOT" pitchFamily="82" charset="0"/>
                <a:cs typeface="Arial" pitchFamily="34" charset="0"/>
              </a:rPr>
              <a:t>Superior </a:t>
            </a:r>
          </a:p>
          <a:p>
            <a:pPr algn="ctr"/>
            <a:r>
              <a:rPr lang="en-GB" b="1" dirty="0" smtClean="0">
                <a:latin typeface="CorporateATOT" pitchFamily="82" charset="0"/>
                <a:cs typeface="Arial" pitchFamily="34" charset="0"/>
              </a:rPr>
              <a:t>Processes</a:t>
            </a:r>
            <a:endParaRPr lang="en-US" b="1" dirty="0" smtClean="0">
              <a:latin typeface="CorporateATOT" pitchFamily="82" charset="0"/>
              <a:cs typeface="Arial" pitchFamily="34" charset="0"/>
            </a:endParaRPr>
          </a:p>
        </p:txBody>
      </p:sp>
      <p:sp>
        <p:nvSpPr>
          <p:cNvPr id="12" name="Line 3"/>
          <p:cNvSpPr>
            <a:spLocks noChangeShapeType="1"/>
          </p:cNvSpPr>
          <p:nvPr/>
        </p:nvSpPr>
        <p:spPr bwMode="auto">
          <a:xfrm>
            <a:off x="1584325" y="6129338"/>
            <a:ext cx="0" cy="0"/>
          </a:xfrm>
          <a:prstGeom prst="line">
            <a:avLst/>
          </a:prstGeom>
          <a:noFill/>
          <a:ln w="19050">
            <a:solidFill>
              <a:srgbClr val="FF4702"/>
            </a:solidFill>
            <a:round/>
            <a:headEnd/>
            <a:tailEnd/>
          </a:ln>
        </p:spPr>
        <p:txBody>
          <a:bodyPr lIns="90000" tIns="46800" rIns="90000" bIns="46800" anchor="ctr"/>
          <a:lstStyle/>
          <a:p>
            <a:endParaRPr lang="en-IN"/>
          </a:p>
        </p:txBody>
      </p:sp>
      <p:sp>
        <p:nvSpPr>
          <p:cNvPr id="14" name="Rectangle 13"/>
          <p:cNvSpPr/>
          <p:nvPr/>
        </p:nvSpPr>
        <p:spPr>
          <a:xfrm>
            <a:off x="854908" y="4764376"/>
            <a:ext cx="4120039" cy="369332"/>
          </a:xfrm>
          <a:prstGeom prst="rect">
            <a:avLst/>
          </a:prstGeom>
          <a:solidFill>
            <a:srgbClr val="EB7A25"/>
          </a:solidFill>
        </p:spPr>
        <p:txBody>
          <a:bodyPr wrap="none">
            <a:spAutoFit/>
          </a:bodyPr>
          <a:lstStyle/>
          <a:p>
            <a:r>
              <a:rPr lang="de-DE" b="1" i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porateATOT"/>
              </a:rPr>
              <a:t>Also called Flexible Armoured cables</a:t>
            </a:r>
            <a:endParaRPr lang="de-DE" b="1" i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porateATOT"/>
            </a:endParaRPr>
          </a:p>
        </p:txBody>
      </p:sp>
      <p:pic>
        <p:nvPicPr>
          <p:cNvPr id="7" name="Picture 3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6444" y="2632302"/>
            <a:ext cx="7236069" cy="571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789744" y="3586348"/>
            <a:ext cx="72973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u="sng" dirty="0" smtClean="0">
                <a:solidFill>
                  <a:srgbClr val="EB7A2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ÖLFLEX CLASSIC SY</a:t>
            </a:r>
          </a:p>
          <a:p>
            <a:pPr algn="ctr"/>
            <a:endParaRPr lang="en-US" b="1" dirty="0" smtClean="0">
              <a:solidFill>
                <a:srgbClr val="000000"/>
              </a:solidFill>
              <a:latin typeface="Arial" pitchFamily="34" charset="0"/>
            </a:endParaRPr>
          </a:p>
          <a:p>
            <a:r>
              <a:rPr lang="en-US" sz="1600" b="1" dirty="0" smtClean="0">
                <a:solidFill>
                  <a:srgbClr val="000000"/>
                </a:solidFill>
                <a:latin typeface="Arial" pitchFamily="34" charset="0"/>
              </a:rPr>
              <a:t>Steel Braided Cables for </a:t>
            </a:r>
            <a:r>
              <a:rPr lang="en-US" sz="2000" b="1" dirty="0" smtClean="0">
                <a:solidFill>
                  <a:schemeClr val="hlink"/>
                </a:solidFill>
                <a:latin typeface="Arial" pitchFamily="34" charset="0"/>
              </a:rPr>
              <a:t>Mechanical Protection</a:t>
            </a:r>
            <a:endParaRPr lang="en-IN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63065"/>
            <a:ext cx="9144000" cy="933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676778" y="3743099"/>
            <a:ext cx="2170787" cy="769441"/>
          </a:xfrm>
          <a:prstGeom prst="rect">
            <a:avLst/>
          </a:prstGeom>
          <a:solidFill>
            <a:srgbClr val="EB7A25"/>
          </a:solidFill>
        </p:spPr>
        <p:txBody>
          <a:bodyPr wrap="none">
            <a:spAutoFit/>
          </a:bodyPr>
          <a:lstStyle/>
          <a:p>
            <a:r>
              <a:rPr lang="de-DE" sz="4400" b="1" i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porateATOT"/>
              </a:rPr>
              <a:t>SY Cables</a:t>
            </a:r>
            <a:endParaRPr lang="de-DE" sz="4400" b="1" i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porateATOT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>
            <a:hlinkClick r:id="rId2" action="ppaction://hlinksldjump"/>
          </p:cNvPr>
          <p:cNvSpPr/>
          <p:nvPr/>
        </p:nvSpPr>
        <p:spPr>
          <a:xfrm>
            <a:off x="1973280" y="383610"/>
            <a:ext cx="1178996" cy="515007"/>
          </a:xfrm>
          <a:prstGeom prst="round2Diag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tint val="66000"/>
                  <a:satMod val="160000"/>
                </a:schemeClr>
              </a:gs>
              <a:gs pos="50000">
                <a:schemeClr val="tx1">
                  <a:lumMod val="65000"/>
                  <a:lumOff val="35000"/>
                  <a:tint val="44500"/>
                  <a:satMod val="160000"/>
                </a:schemeClr>
              </a:gs>
              <a:gs pos="100000">
                <a:schemeClr val="tx1">
                  <a:lumMod val="65000"/>
                  <a:lumOff val="3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>
                <a:solidFill>
                  <a:schemeClr val="tx1"/>
                </a:solidFill>
                <a:latin typeface="CorporateATOT" pitchFamily="82" charset="0"/>
                <a:cs typeface="Arial" pitchFamily="34" charset="0"/>
              </a:rPr>
              <a:t>SY Cables</a:t>
            </a:r>
          </a:p>
        </p:txBody>
      </p:sp>
      <p:sp>
        <p:nvSpPr>
          <p:cNvPr id="9" name="Round Diagonal Corner Rectangle 8"/>
          <p:cNvSpPr/>
          <p:nvPr/>
        </p:nvSpPr>
        <p:spPr>
          <a:xfrm>
            <a:off x="412527" y="283790"/>
            <a:ext cx="1594947" cy="696197"/>
          </a:xfrm>
          <a:prstGeom prst="round2DiagRect">
            <a:avLst/>
          </a:prstGeom>
          <a:solidFill>
            <a:srgbClr val="E6701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latin typeface="CorporateATOT" pitchFamily="82" charset="0"/>
                <a:cs typeface="Arial" pitchFamily="34" charset="0"/>
              </a:rPr>
              <a:t>Superior </a:t>
            </a:r>
          </a:p>
          <a:p>
            <a:pPr algn="ctr"/>
            <a:r>
              <a:rPr lang="en-GB" b="1" dirty="0" smtClean="0">
                <a:latin typeface="CorporateATOT" pitchFamily="82" charset="0"/>
                <a:cs typeface="Arial" pitchFamily="34" charset="0"/>
              </a:rPr>
              <a:t>Processes</a:t>
            </a:r>
            <a:endParaRPr lang="en-US" b="1" dirty="0" smtClean="0">
              <a:latin typeface="CorporateATOT" pitchFamily="82" charset="0"/>
              <a:cs typeface="Arial" pitchFamily="34" charset="0"/>
            </a:endParaRPr>
          </a:p>
        </p:txBody>
      </p:sp>
      <p:sp>
        <p:nvSpPr>
          <p:cNvPr id="12" name="Line 3"/>
          <p:cNvSpPr>
            <a:spLocks noChangeShapeType="1"/>
          </p:cNvSpPr>
          <p:nvPr/>
        </p:nvSpPr>
        <p:spPr bwMode="auto">
          <a:xfrm>
            <a:off x="1584325" y="6129338"/>
            <a:ext cx="0" cy="0"/>
          </a:xfrm>
          <a:prstGeom prst="line">
            <a:avLst/>
          </a:prstGeom>
          <a:noFill/>
          <a:ln w="19050">
            <a:solidFill>
              <a:srgbClr val="FF4702"/>
            </a:solidFill>
            <a:round/>
            <a:headEnd/>
            <a:tailEnd/>
          </a:ln>
        </p:spPr>
        <p:txBody>
          <a:bodyPr lIns="90000" tIns="46800" rIns="90000" bIns="46800" anchor="ctr"/>
          <a:lstStyle/>
          <a:p>
            <a:endParaRPr lang="en-IN"/>
          </a:p>
        </p:txBody>
      </p:sp>
      <p:sp>
        <p:nvSpPr>
          <p:cNvPr id="14" name="Rectangle 13"/>
          <p:cNvSpPr/>
          <p:nvPr/>
        </p:nvSpPr>
        <p:spPr>
          <a:xfrm>
            <a:off x="3609983" y="441758"/>
            <a:ext cx="4932441" cy="307777"/>
          </a:xfrm>
          <a:prstGeom prst="rect">
            <a:avLst/>
          </a:prstGeom>
          <a:solidFill>
            <a:srgbClr val="EB7A25"/>
          </a:solidFill>
        </p:spPr>
        <p:txBody>
          <a:bodyPr wrap="none">
            <a:spAutoFit/>
          </a:bodyPr>
          <a:lstStyle/>
          <a:p>
            <a:r>
              <a:rPr lang="de-DE" sz="1400" b="1" i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porateATOT"/>
              </a:rPr>
              <a:t>Flexible Armoured cables or SY Cables</a:t>
            </a:r>
            <a:endParaRPr lang="de-DE" sz="1400" b="1" i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porateATOT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2850" y="1092200"/>
            <a:ext cx="6900863" cy="50752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>
            <a:hlinkClick r:id="rId2" action="ppaction://hlinksldjump"/>
          </p:cNvPr>
          <p:cNvSpPr/>
          <p:nvPr/>
        </p:nvSpPr>
        <p:spPr>
          <a:xfrm>
            <a:off x="1973280" y="383610"/>
            <a:ext cx="1178996" cy="515007"/>
          </a:xfrm>
          <a:prstGeom prst="round2Diag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tint val="66000"/>
                  <a:satMod val="160000"/>
                </a:schemeClr>
              </a:gs>
              <a:gs pos="50000">
                <a:schemeClr val="tx1">
                  <a:lumMod val="65000"/>
                  <a:lumOff val="35000"/>
                  <a:tint val="44500"/>
                  <a:satMod val="160000"/>
                </a:schemeClr>
              </a:gs>
              <a:gs pos="100000">
                <a:schemeClr val="tx1">
                  <a:lumMod val="65000"/>
                  <a:lumOff val="3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>
                <a:solidFill>
                  <a:schemeClr val="tx1"/>
                </a:solidFill>
                <a:latin typeface="CorporateATOT" pitchFamily="82" charset="0"/>
                <a:cs typeface="Arial" pitchFamily="34" charset="0"/>
              </a:rPr>
              <a:t>SY Cables</a:t>
            </a:r>
          </a:p>
        </p:txBody>
      </p:sp>
      <p:sp>
        <p:nvSpPr>
          <p:cNvPr id="9" name="Round Diagonal Corner Rectangle 8"/>
          <p:cNvSpPr/>
          <p:nvPr/>
        </p:nvSpPr>
        <p:spPr>
          <a:xfrm>
            <a:off x="412527" y="283790"/>
            <a:ext cx="1594947" cy="696197"/>
          </a:xfrm>
          <a:prstGeom prst="round2DiagRect">
            <a:avLst/>
          </a:prstGeom>
          <a:solidFill>
            <a:srgbClr val="E6701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latin typeface="CorporateATOT" pitchFamily="82" charset="0"/>
                <a:cs typeface="Arial" pitchFamily="34" charset="0"/>
              </a:rPr>
              <a:t>Superior </a:t>
            </a:r>
          </a:p>
          <a:p>
            <a:pPr algn="ctr"/>
            <a:r>
              <a:rPr lang="en-GB" b="1" dirty="0" smtClean="0">
                <a:latin typeface="CorporateATOT" pitchFamily="82" charset="0"/>
                <a:cs typeface="Arial" pitchFamily="34" charset="0"/>
              </a:rPr>
              <a:t>Processes</a:t>
            </a:r>
            <a:endParaRPr lang="en-US" b="1" dirty="0" smtClean="0">
              <a:latin typeface="CorporateATOT" pitchFamily="82" charset="0"/>
              <a:cs typeface="Arial" pitchFamily="34" charset="0"/>
            </a:endParaRPr>
          </a:p>
        </p:txBody>
      </p:sp>
      <p:sp>
        <p:nvSpPr>
          <p:cNvPr id="12" name="Line 3"/>
          <p:cNvSpPr>
            <a:spLocks noChangeShapeType="1"/>
          </p:cNvSpPr>
          <p:nvPr/>
        </p:nvSpPr>
        <p:spPr bwMode="auto">
          <a:xfrm>
            <a:off x="1584325" y="6129338"/>
            <a:ext cx="0" cy="0"/>
          </a:xfrm>
          <a:prstGeom prst="line">
            <a:avLst/>
          </a:prstGeom>
          <a:noFill/>
          <a:ln w="19050">
            <a:solidFill>
              <a:srgbClr val="FF4702"/>
            </a:solidFill>
            <a:round/>
            <a:headEnd/>
            <a:tailEnd/>
          </a:ln>
        </p:spPr>
        <p:txBody>
          <a:bodyPr lIns="90000" tIns="46800" rIns="90000" bIns="46800" anchor="ctr"/>
          <a:lstStyle/>
          <a:p>
            <a:endParaRPr lang="en-IN"/>
          </a:p>
        </p:txBody>
      </p:sp>
      <p:pic>
        <p:nvPicPr>
          <p:cNvPr id="13" name="Picture 2" descr="BRAID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7263" y="1118183"/>
            <a:ext cx="7592971" cy="5090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3609983" y="441758"/>
            <a:ext cx="4932441" cy="307777"/>
          </a:xfrm>
          <a:prstGeom prst="rect">
            <a:avLst/>
          </a:prstGeom>
          <a:solidFill>
            <a:srgbClr val="EB7A25"/>
          </a:solidFill>
        </p:spPr>
        <p:txBody>
          <a:bodyPr wrap="none">
            <a:spAutoFit/>
          </a:bodyPr>
          <a:lstStyle/>
          <a:p>
            <a:r>
              <a:rPr lang="de-DE" sz="1400" b="1" i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porateATOT"/>
              </a:rPr>
              <a:t>Flexible Armoured cables or SY Cables</a:t>
            </a:r>
            <a:endParaRPr lang="de-DE" sz="1400" b="1" i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porateATO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ChangeArrowheads="1"/>
          </p:cNvSpPr>
          <p:nvPr/>
        </p:nvSpPr>
        <p:spPr bwMode="auto">
          <a:xfrm>
            <a:off x="204950" y="1306979"/>
            <a:ext cx="8385011" cy="701474"/>
          </a:xfrm>
          <a:prstGeom prst="rect">
            <a:avLst/>
          </a:prstGeom>
          <a:solidFill>
            <a:srgbClr val="E67015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		            </a:t>
            </a:r>
            <a:r>
              <a:rPr lang="en-US" sz="2000" b="1" dirty="0" smtClean="0">
                <a:solidFill>
                  <a:schemeClr val="bg1"/>
                </a:solidFill>
                <a:latin typeface="CorporateATOT" pitchFamily="82" charset="0"/>
                <a:cs typeface="Times New Roman" pitchFamily="18" charset="0"/>
              </a:rPr>
              <a:t>Lapp  SY  		</a:t>
            </a:r>
            <a:r>
              <a:rPr lang="en-US" sz="2000" b="1" dirty="0" err="1" smtClean="0">
                <a:solidFill>
                  <a:schemeClr val="bg1"/>
                </a:solidFill>
                <a:latin typeface="CorporateATOT" pitchFamily="82" charset="0"/>
                <a:cs typeface="Times New Roman" pitchFamily="18" charset="0"/>
              </a:rPr>
              <a:t>Armoured</a:t>
            </a: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		</a:t>
            </a:r>
            <a:r>
              <a:rPr lang="en-US" sz="2000" b="1" dirty="0" smtClean="0">
                <a:solidFill>
                  <a:schemeClr val="bg1"/>
                </a:solidFill>
                <a:latin typeface="CorporateATOT" pitchFamily="82" charset="0"/>
                <a:cs typeface="Times New Roman" pitchFamily="18" charset="0"/>
              </a:rPr>
              <a:t>Benefits</a:t>
            </a:r>
          </a:p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sz="2000" b="1" dirty="0" smtClean="0">
                <a:latin typeface="CorporateATOT" pitchFamily="82" charset="0"/>
                <a:cs typeface="Times New Roman" pitchFamily="18" charset="0"/>
              </a:rPr>
              <a:t>		</a:t>
            </a:r>
            <a:r>
              <a:rPr lang="en-US" sz="2000" b="1" dirty="0" smtClean="0">
                <a:solidFill>
                  <a:schemeClr val="bg1"/>
                </a:solidFill>
                <a:latin typeface="CorporateATOT" pitchFamily="82" charset="0"/>
                <a:cs typeface="Times New Roman" pitchFamily="18" charset="0"/>
              </a:rPr>
              <a:t>(Flexible </a:t>
            </a:r>
            <a:r>
              <a:rPr lang="en-US" sz="2000" b="1" dirty="0" err="1" smtClean="0">
                <a:solidFill>
                  <a:schemeClr val="bg1"/>
                </a:solidFill>
                <a:latin typeface="CorporateATOT" pitchFamily="82" charset="0"/>
                <a:cs typeface="Times New Roman" pitchFamily="18" charset="0"/>
              </a:rPr>
              <a:t>Armoured</a:t>
            </a:r>
            <a:r>
              <a:rPr lang="en-US" sz="2000" b="1" dirty="0" smtClean="0">
                <a:solidFill>
                  <a:schemeClr val="bg1"/>
                </a:solidFill>
                <a:latin typeface="CorporateATOT" pitchFamily="82" charset="0"/>
                <a:cs typeface="Times New Roman" pitchFamily="18" charset="0"/>
              </a:rPr>
              <a:t>)</a:t>
            </a:r>
            <a:endParaRPr lang="en-US" sz="2000" b="1" dirty="0">
              <a:latin typeface="CorporateATOT" pitchFamily="82" charset="0"/>
              <a:cs typeface="Times New Roman" pitchFamily="18" charset="0"/>
            </a:endParaRPr>
          </a:p>
        </p:txBody>
      </p:sp>
      <p:pic>
        <p:nvPicPr>
          <p:cNvPr id="8197" name="Picture 26" descr="lapp Logo 19-04-1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54813" y="6353175"/>
            <a:ext cx="2252662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 Diagonal Corner Rectangle 7">
            <a:hlinkClick r:id="rId3" action="ppaction://hlinksldjump"/>
          </p:cNvPr>
          <p:cNvSpPr/>
          <p:nvPr/>
        </p:nvSpPr>
        <p:spPr>
          <a:xfrm>
            <a:off x="1973280" y="383610"/>
            <a:ext cx="1178996" cy="515007"/>
          </a:xfrm>
          <a:prstGeom prst="round2Diag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tint val="66000"/>
                  <a:satMod val="160000"/>
                </a:schemeClr>
              </a:gs>
              <a:gs pos="50000">
                <a:schemeClr val="tx1">
                  <a:lumMod val="65000"/>
                  <a:lumOff val="35000"/>
                  <a:tint val="44500"/>
                  <a:satMod val="160000"/>
                </a:schemeClr>
              </a:gs>
              <a:gs pos="100000">
                <a:schemeClr val="tx1">
                  <a:lumMod val="65000"/>
                  <a:lumOff val="3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>
                <a:solidFill>
                  <a:schemeClr val="tx1"/>
                </a:solidFill>
                <a:latin typeface="CorporateATOT" pitchFamily="82" charset="0"/>
                <a:cs typeface="Arial" pitchFamily="34" charset="0"/>
              </a:rPr>
              <a:t>SY Cables</a:t>
            </a:r>
            <a:endParaRPr lang="en-US" sz="1600" b="1" dirty="0" smtClean="0">
              <a:solidFill>
                <a:schemeClr val="tx1"/>
              </a:solidFill>
              <a:latin typeface="CorporateATOT" pitchFamily="82" charset="0"/>
              <a:cs typeface="Arial" pitchFamily="34" charset="0"/>
            </a:endParaRPr>
          </a:p>
        </p:txBody>
      </p:sp>
      <p:sp>
        <p:nvSpPr>
          <p:cNvPr id="9" name="Round Diagonal Corner Rectangle 8"/>
          <p:cNvSpPr/>
          <p:nvPr/>
        </p:nvSpPr>
        <p:spPr>
          <a:xfrm>
            <a:off x="412527" y="283790"/>
            <a:ext cx="1594947" cy="696197"/>
          </a:xfrm>
          <a:prstGeom prst="round2DiagRect">
            <a:avLst/>
          </a:prstGeom>
          <a:solidFill>
            <a:srgbClr val="E6701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latin typeface="CorporateATOT" pitchFamily="82" charset="0"/>
                <a:cs typeface="Arial" pitchFamily="34" charset="0"/>
              </a:rPr>
              <a:t>Superior </a:t>
            </a:r>
          </a:p>
          <a:p>
            <a:pPr algn="ctr"/>
            <a:r>
              <a:rPr lang="en-GB" b="1" dirty="0" smtClean="0">
                <a:latin typeface="CorporateATOT" pitchFamily="82" charset="0"/>
                <a:cs typeface="Arial" pitchFamily="34" charset="0"/>
              </a:rPr>
              <a:t>Process</a:t>
            </a:r>
            <a:endParaRPr lang="en-US" b="1" dirty="0" smtClean="0">
              <a:latin typeface="CorporateATOT" pitchFamily="82" charset="0"/>
              <a:cs typeface="Arial" pitchFamily="34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211567" y="2021147"/>
            <a:ext cx="8385011" cy="33470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Overall Diameter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Reduced	</a:t>
            </a: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		Increased		</a:t>
            </a:r>
            <a:r>
              <a:rPr lang="en-US" b="1" dirty="0" smtClean="0">
                <a:solidFill>
                  <a:srgbClr val="EB7A25"/>
                </a:solidFill>
                <a:latin typeface="CorporateATOT" pitchFamily="82" charset="0"/>
                <a:cs typeface="Times New Roman" pitchFamily="18" charset="0"/>
              </a:rPr>
              <a:t>More space in trays</a:t>
            </a:r>
            <a:endParaRPr lang="en-US" b="1" dirty="0">
              <a:solidFill>
                <a:srgbClr val="EB7A25"/>
              </a:solidFill>
              <a:latin typeface="CorporateATOT" pitchFamily="82" charset="0"/>
              <a:cs typeface="Times New Roman" pitchFamily="18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199692" y="4040959"/>
            <a:ext cx="8385011" cy="33470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Cable Weight	 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Less</a:t>
            </a: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		 	More 	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Less stress on structure</a:t>
            </a: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198323" y="4377044"/>
            <a:ext cx="8385011" cy="33470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Transportation Cost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Less			</a:t>
            </a: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More	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Savings</a:t>
            </a: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197717" y="5072110"/>
            <a:ext cx="8385011" cy="33470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Elongation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15%</a:t>
            </a: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			6%	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Less Breakages</a:t>
            </a: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196348" y="5406784"/>
            <a:ext cx="8385011" cy="69378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Water Seepage	</a:t>
            </a:r>
            <a:r>
              <a:rPr lang="en-US" b="1" dirty="0" smtClean="0">
                <a:solidFill>
                  <a:srgbClr val="E67015"/>
                </a:solidFill>
                <a:latin typeface="Arial" pitchFamily="34" charset="0"/>
              </a:rPr>
              <a:t> 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Less</a:t>
            </a: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	 		More	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Longer life</a:t>
            </a:r>
          </a:p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Below </a:t>
            </a:r>
            <a:r>
              <a:rPr lang="en-US" b="1" dirty="0" err="1" smtClean="0">
                <a:latin typeface="CorporateATOT" pitchFamily="82" charset="0"/>
                <a:cs typeface="Times New Roman" pitchFamily="18" charset="0"/>
              </a:rPr>
              <a:t>Armour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						Less failure</a:t>
            </a: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206248" y="3375595"/>
            <a:ext cx="8385011" cy="33470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Cable Laying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Easy</a:t>
            </a: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			Difficult	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Laying is faster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473083" y="418009"/>
            <a:ext cx="9348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i="1" u="sng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rporateATOT"/>
                <a:ea typeface="ＭＳ Ｐゴシック" pitchFamily="-112" charset="-128"/>
              </a:rPr>
              <a:t>Benefits</a:t>
            </a:r>
            <a:endParaRPr lang="en-IN" sz="2400" dirty="0">
              <a:latin typeface="CorporateATOT"/>
            </a:endParaRPr>
          </a:p>
        </p:txBody>
      </p: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204273" y="3706120"/>
            <a:ext cx="8385011" cy="33470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Cable Laying Cost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Less</a:t>
            </a: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			More	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Savings</a:t>
            </a:r>
          </a:p>
        </p:txBody>
      </p: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202298" y="2362270"/>
            <a:ext cx="8385011" cy="33470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Bending Radius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6 X Cable OD</a:t>
            </a: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		 12 X Cable OD 	</a:t>
            </a:r>
            <a:r>
              <a:rPr lang="en-US" b="1" dirty="0" smtClean="0">
                <a:solidFill>
                  <a:srgbClr val="EB7A25"/>
                </a:solidFill>
                <a:latin typeface="CorporateATOT" pitchFamily="82" charset="0"/>
                <a:cs typeface="Times New Roman" pitchFamily="18" charset="0"/>
              </a:rPr>
              <a:t>Less cable required</a:t>
            </a:r>
          </a:p>
        </p:txBody>
      </p:sp>
      <p:sp>
        <p:nvSpPr>
          <p:cNvPr id="19" name="Rectangle 1"/>
          <p:cNvSpPr>
            <a:spLocks noChangeArrowheads="1"/>
          </p:cNvSpPr>
          <p:nvPr/>
        </p:nvSpPr>
        <p:spPr bwMode="auto">
          <a:xfrm>
            <a:off x="196348" y="4719444"/>
            <a:ext cx="8385011" cy="33470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Tensile Strength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100-146. Kg/mm2		</a:t>
            </a: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30 -50 kg/mm2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Increased Safety</a:t>
            </a:r>
          </a:p>
        </p:txBody>
      </p:sp>
      <p:sp>
        <p:nvSpPr>
          <p:cNvPr id="20" name="Rectangle 1"/>
          <p:cNvSpPr>
            <a:spLocks noChangeArrowheads="1"/>
          </p:cNvSpPr>
          <p:nvPr/>
        </p:nvSpPr>
        <p:spPr bwMode="auto">
          <a:xfrm>
            <a:off x="200323" y="2704670"/>
            <a:ext cx="8385011" cy="33470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Storage Space	</a:t>
            </a:r>
            <a:r>
              <a:rPr lang="en-US" b="1" dirty="0" smtClean="0">
                <a:solidFill>
                  <a:srgbClr val="E67015"/>
                </a:solidFill>
                <a:latin typeface="Arial" pitchFamily="34" charset="0"/>
              </a:rPr>
              <a:t> 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Less</a:t>
            </a: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	 		More	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Savings</a:t>
            </a:r>
          </a:p>
        </p:txBody>
      </p:sp>
      <p:sp>
        <p:nvSpPr>
          <p:cNvPr id="21" name="Rectangle 1"/>
          <p:cNvSpPr>
            <a:spLocks noChangeArrowheads="1"/>
          </p:cNvSpPr>
          <p:nvPr/>
        </p:nvSpPr>
        <p:spPr bwMode="auto">
          <a:xfrm>
            <a:off x="198348" y="3035195"/>
            <a:ext cx="8385011" cy="33470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>
              <a:lnSpc>
                <a:spcPts val="1800"/>
              </a:lnSpc>
              <a:spcAft>
                <a:spcPts val="1000"/>
              </a:spcAft>
            </a:pP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Flexibility		</a:t>
            </a:r>
            <a:r>
              <a:rPr lang="en-US" b="1" dirty="0" smtClean="0">
                <a:solidFill>
                  <a:srgbClr val="E67015"/>
                </a:solidFill>
                <a:latin typeface="Arial" pitchFamily="34" charset="0"/>
              </a:rPr>
              <a:t> 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Highly Flexible</a:t>
            </a:r>
            <a:r>
              <a:rPr lang="en-US" b="1" dirty="0" smtClean="0">
                <a:latin typeface="CorporateATOT" pitchFamily="82" charset="0"/>
                <a:cs typeface="Times New Roman" pitchFamily="18" charset="0"/>
              </a:rPr>
              <a:t>	 	Rigid		</a:t>
            </a:r>
            <a:r>
              <a:rPr lang="en-US" b="1" dirty="0" smtClean="0">
                <a:solidFill>
                  <a:srgbClr val="E67015"/>
                </a:solidFill>
                <a:latin typeface="CorporateATOT" pitchFamily="82" charset="0"/>
                <a:cs typeface="Times New Roman" pitchFamily="18" charset="0"/>
              </a:rPr>
              <a:t>Easy to Install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build="allAtOnce" animBg="1"/>
      <p:bldP spid="10" grpId="0" build="allAtOnce" animBg="1"/>
      <p:bldP spid="11" grpId="0" build="allAtOnce" animBg="1"/>
      <p:bldP spid="12" grpId="0" build="allAtOnce" animBg="1"/>
      <p:bldP spid="13" grpId="0" build="allAtOnce" animBg="1"/>
      <p:bldP spid="14" grpId="0" build="allAtOnce" animBg="1"/>
      <p:bldP spid="15" grpId="0" build="allAtOnce" animBg="1"/>
      <p:bldP spid="17" grpId="0" build="allAtOnce" animBg="1"/>
      <p:bldP spid="18" grpId="0" build="allAtOnce" animBg="1"/>
      <p:bldP spid="19" grpId="0" build="allAtOnce" animBg="1"/>
      <p:bldP spid="20" grpId="0" build="allAtOnce" animBg="1"/>
      <p:bldP spid="21" grpId="0" build="allAtOnce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26" descr="lapp Logo 19-04-1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54813" y="6353175"/>
            <a:ext cx="2252662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5" descr="LappGroupWuerfel-RG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19425" y="2276475"/>
            <a:ext cx="3065463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53195" y="1274763"/>
            <a:ext cx="3859480" cy="641350"/>
          </a:xfrm>
        </p:spPr>
        <p:txBody>
          <a:bodyPr>
            <a:noAutofit/>
          </a:bodyPr>
          <a:lstStyle/>
          <a:p>
            <a:pPr eaLnBrk="1" hangingPunct="1"/>
            <a:r>
              <a:rPr lang="en-GB" b="1" dirty="0" smtClean="0">
                <a:solidFill>
                  <a:srgbClr val="EB7A25"/>
                </a:solidFill>
                <a:latin typeface="CorporateATOT"/>
              </a:rPr>
              <a:t>Creating Connections</a:t>
            </a:r>
            <a:endParaRPr lang="de-DE" sz="5400" b="1" dirty="0" smtClean="0">
              <a:solidFill>
                <a:srgbClr val="EB7A25"/>
              </a:solidFill>
              <a:latin typeface="CorporateATO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2240</TotalTime>
  <Words>624</Words>
  <Application>Microsoft Office PowerPoint</Application>
  <PresentationFormat>On-screen Show (4:3)</PresentationFormat>
  <Paragraphs>227</Paragraphs>
  <Slides>35</Slides>
  <Notes>5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Insulation Machine – SAMP, Italy &amp; Rosendhal, Austria</vt:lpstr>
      <vt:lpstr>Sheathing Machine – SAMP, Italy &amp; Mallifer, Finland</vt:lpstr>
      <vt:lpstr>Where is Lapp Different from Others ???</vt:lpstr>
      <vt:lpstr>Where is Lapp Different from Others ???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Creating Connections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Presentation</dc:title>
  <dc:subject>Lapp India Corporate Presentation</dc:subject>
  <dc:creator>Lapp India - Communication Dept</dc:creator>
  <cp:lastModifiedBy>admin</cp:lastModifiedBy>
  <cp:revision>267</cp:revision>
  <dcterms:created xsi:type="dcterms:W3CDTF">2012-04-12T07:07:01Z</dcterms:created>
  <dcterms:modified xsi:type="dcterms:W3CDTF">2014-11-07T13:17:47Z</dcterms:modified>
</cp:coreProperties>
</file>